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avi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5"/>
  </p:notesMasterIdLst>
  <p:sldIdLst>
    <p:sldId id="263" r:id="rId2"/>
    <p:sldId id="258" r:id="rId3"/>
    <p:sldId id="316" r:id="rId4"/>
    <p:sldId id="259" r:id="rId5"/>
    <p:sldId id="268" r:id="rId6"/>
    <p:sldId id="273" r:id="rId7"/>
    <p:sldId id="257" r:id="rId8"/>
    <p:sldId id="266" r:id="rId9"/>
    <p:sldId id="275" r:id="rId10"/>
    <p:sldId id="276" r:id="rId11"/>
    <p:sldId id="278" r:id="rId12"/>
    <p:sldId id="306" r:id="rId13"/>
    <p:sldId id="302" r:id="rId14"/>
    <p:sldId id="281" r:id="rId15"/>
    <p:sldId id="318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</p:sldIdLst>
  <p:sldSz cx="9144000" cy="5143500" type="screen16x9"/>
  <p:notesSz cx="6797675" cy="9928225"/>
  <p:embeddedFontLst>
    <p:embeddedFont>
      <p:font typeface="맑은 고딕" panose="020B0503020000020004" pitchFamily="50" charset="-127"/>
      <p:regular r:id="rId36"/>
      <p:bold r:id="rId37"/>
    </p:embeddedFont>
    <p:embeddedFont>
      <p:font typeface="Tmon몬소리 Black" panose="020B0600000101010101" charset="-12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ＭＳ Ｐゴシック" panose="020B0600070205080204" pitchFamily="34" charset="-128"/>
      <p:regular r:id="rId43"/>
    </p:embeddedFont>
    <p:embeddedFont>
      <p:font typeface="Calibri Light" panose="020F0302020204030204" pitchFamily="34" charset="0"/>
      <p:regular r:id="rId44"/>
      <p:italic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131"/>
    <a:srgbClr val="FF0101"/>
    <a:srgbClr val="3333FF"/>
    <a:srgbClr val="3366FF"/>
    <a:srgbClr val="0000CC"/>
    <a:srgbClr val="0000FF"/>
    <a:srgbClr val="041A3E"/>
    <a:srgbClr val="D9DADB"/>
    <a:srgbClr val="ED7D31"/>
    <a:srgbClr val="80B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5" autoAdjust="0"/>
    <p:restoredTop sz="87812" autoAdjust="0"/>
  </p:normalViewPr>
  <p:slideViewPr>
    <p:cSldViewPr snapToGrid="0">
      <p:cViewPr varScale="1">
        <p:scale>
          <a:sx n="79" d="100"/>
          <a:sy n="79" d="100"/>
        </p:scale>
        <p:origin x="-77" y="-211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10930"/>
    </p:cViewPr>
  </p:sorterViewPr>
  <p:notesViewPr>
    <p:cSldViewPr snapToGrid="0">
      <p:cViewPr varScale="1">
        <p:scale>
          <a:sx n="60" d="100"/>
          <a:sy n="60" d="100"/>
        </p:scale>
        <p:origin x="-3278" y="-9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1B36C3-F0F7-404F-813F-77FD35F2DCE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0A50EDD-55B2-464C-9DA4-C98F667310FC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solidFill>
                <a:srgbClr val="041A3E"/>
              </a:solidFill>
              <a:latin typeface="+mn-ea"/>
              <a:ea typeface="+mn-ea"/>
            </a:rPr>
            <a:t> </a:t>
          </a:r>
          <a:r>
            <a:rPr lang="ko-KR" altLang="en-US" sz="2000" dirty="0" err="1" smtClean="0">
              <a:solidFill>
                <a:srgbClr val="041A3E"/>
              </a:solidFill>
              <a:latin typeface="+mn-ea"/>
              <a:ea typeface="+mn-ea"/>
            </a:rPr>
            <a:t>불용어</a:t>
          </a:r>
          <a:r>
            <a:rPr lang="ko-KR" altLang="en-US" sz="2000" dirty="0" smtClean="0">
              <a:solidFill>
                <a:srgbClr val="041A3E"/>
              </a:solidFill>
              <a:latin typeface="+mn-ea"/>
              <a:ea typeface="+mn-ea"/>
            </a:rPr>
            <a:t> 처리</a:t>
          </a:r>
          <a:endParaRPr lang="ko-KR" altLang="en-US" sz="2000" dirty="0">
            <a:solidFill>
              <a:srgbClr val="041A3E"/>
            </a:solidFill>
            <a:latin typeface="+mn-ea"/>
            <a:ea typeface="+mn-ea"/>
          </a:endParaRPr>
        </a:p>
      </dgm:t>
    </dgm:pt>
    <dgm:pt modelId="{E47B270D-E537-4208-A0B6-2FD36EB8FACB}" type="parTrans" cxnId="{DCDA650B-19FC-4254-BB7D-BD1EB2520A17}">
      <dgm:prSet/>
      <dgm:spPr/>
      <dgm:t>
        <a:bodyPr/>
        <a:lstStyle/>
        <a:p>
          <a:pPr latinLnBrk="1"/>
          <a:endParaRPr lang="ko-KR" altLang="en-US"/>
        </a:p>
      </dgm:t>
    </dgm:pt>
    <dgm:pt modelId="{E3C3C7C8-FD65-45C2-849E-A87174558FF1}" type="sibTrans" cxnId="{DCDA650B-19FC-4254-BB7D-BD1EB2520A17}">
      <dgm:prSet/>
      <dgm:spPr/>
      <dgm:t>
        <a:bodyPr/>
        <a:lstStyle/>
        <a:p>
          <a:pPr latinLnBrk="1"/>
          <a:endParaRPr lang="ko-KR" altLang="en-US"/>
        </a:p>
      </dgm:t>
    </dgm:pt>
    <dgm:pt modelId="{C072467A-49D4-4497-9831-E8CD25C33C4E}">
      <dgm:prSet phldrT="[텍스트]" custT="1"/>
      <dgm:spPr/>
      <dgm:t>
        <a:bodyPr/>
        <a:lstStyle/>
        <a:p>
          <a:pPr latinLnBrk="1">
            <a:lnSpc>
              <a:spcPct val="70000"/>
            </a:lnSpc>
          </a:pPr>
          <a:r>
            <a:rPr lang="ko-KR" altLang="en-US" sz="1600" dirty="0" smtClean="0">
              <a:solidFill>
                <a:srgbClr val="041A3E"/>
              </a:solidFill>
              <a:latin typeface="+mn-ea"/>
              <a:ea typeface="+mn-ea"/>
            </a:rPr>
            <a:t>각 문장 당 상위 </a:t>
          </a:r>
          <a:r>
            <a:rPr lang="en-US" altLang="ko-KR" sz="1600" dirty="0" smtClean="0">
              <a:solidFill>
                <a:srgbClr val="041A3E"/>
              </a:solidFill>
              <a:latin typeface="+mn-ea"/>
              <a:ea typeface="+mn-ea"/>
            </a:rPr>
            <a:t>100</a:t>
          </a:r>
          <a:r>
            <a:rPr lang="ko-KR" altLang="en-US" sz="1600" dirty="0" smtClean="0">
              <a:solidFill>
                <a:srgbClr val="041A3E"/>
              </a:solidFill>
              <a:latin typeface="+mn-ea"/>
              <a:ea typeface="+mn-ea"/>
            </a:rPr>
            <a:t>위 단어 포함 개수 카운트 </a:t>
          </a:r>
          <a:r>
            <a:rPr lang="en-US" altLang="ko-KR" sz="1600" dirty="0" smtClean="0">
              <a:solidFill>
                <a:srgbClr val="041A3E"/>
              </a:solidFill>
              <a:latin typeface="+mn-ea"/>
              <a:ea typeface="+mn-ea"/>
            </a:rPr>
            <a:t>, </a:t>
          </a:r>
          <a:endParaRPr lang="en-US" altLang="ko-KR" sz="1600" dirty="0" smtClean="0">
            <a:solidFill>
              <a:srgbClr val="041A3E"/>
            </a:solidFill>
            <a:latin typeface="+mn-ea"/>
            <a:ea typeface="+mn-ea"/>
          </a:endParaRPr>
        </a:p>
        <a:p>
          <a:pPr latinLnBrk="1">
            <a:lnSpc>
              <a:spcPct val="80000"/>
            </a:lnSpc>
          </a:pPr>
          <a:r>
            <a:rPr lang="ko-KR" altLang="en-US" sz="1600" dirty="0" smtClean="0">
              <a:solidFill>
                <a:srgbClr val="041A3E"/>
              </a:solidFill>
              <a:latin typeface="+mn-ea"/>
              <a:ea typeface="+mn-ea"/>
            </a:rPr>
            <a:t>각 문장의 문자 </a:t>
          </a:r>
          <a:r>
            <a:rPr lang="ko-KR" altLang="en-US" sz="1600" dirty="0" smtClean="0">
              <a:solidFill>
                <a:srgbClr val="041A3E"/>
              </a:solidFill>
              <a:latin typeface="+mn-ea"/>
              <a:ea typeface="+mn-ea"/>
            </a:rPr>
            <a:t>길이계산</a:t>
          </a:r>
          <a:endParaRPr lang="ko-KR" altLang="en-US" sz="1600" dirty="0">
            <a:solidFill>
              <a:srgbClr val="041A3E"/>
            </a:solidFill>
            <a:latin typeface="+mn-ea"/>
            <a:ea typeface="+mn-ea"/>
          </a:endParaRPr>
        </a:p>
      </dgm:t>
    </dgm:pt>
    <dgm:pt modelId="{3DF783AA-6BDB-4403-B203-A419B6B725B2}" type="parTrans" cxnId="{58F120E4-4116-4F13-9D1E-24417150BF9B}">
      <dgm:prSet/>
      <dgm:spPr/>
      <dgm:t>
        <a:bodyPr/>
        <a:lstStyle/>
        <a:p>
          <a:pPr latinLnBrk="1"/>
          <a:endParaRPr lang="ko-KR" altLang="en-US"/>
        </a:p>
      </dgm:t>
    </dgm:pt>
    <dgm:pt modelId="{A980A96D-884B-4D60-BEF5-D4E5D0D555F6}" type="sibTrans" cxnId="{58F120E4-4116-4F13-9D1E-24417150BF9B}">
      <dgm:prSet/>
      <dgm:spPr/>
      <dgm:t>
        <a:bodyPr/>
        <a:lstStyle/>
        <a:p>
          <a:pPr latinLnBrk="1"/>
          <a:endParaRPr lang="ko-KR" altLang="en-US"/>
        </a:p>
      </dgm:t>
    </dgm:pt>
    <dgm:pt modelId="{18013B78-2726-4ADE-A921-6BBA6C4E7872}">
      <dgm:prSet phldrT="[텍스트]" custT="1"/>
      <dgm:spPr/>
      <dgm:t>
        <a:bodyPr/>
        <a:lstStyle/>
        <a:p>
          <a:pPr latinLnBrk="1"/>
          <a:r>
            <a:rPr lang="en-US" altLang="ko-KR" sz="1600" dirty="0" smtClean="0">
              <a:solidFill>
                <a:srgbClr val="041A3E"/>
              </a:solidFill>
              <a:latin typeface="+mn-ea"/>
              <a:ea typeface="+mn-ea"/>
            </a:rPr>
            <a:t>AI</a:t>
          </a:r>
          <a:r>
            <a:rPr lang="ko-KR" altLang="en-US" sz="1600" dirty="0" smtClean="0">
              <a:solidFill>
                <a:srgbClr val="041A3E"/>
              </a:solidFill>
              <a:latin typeface="+mn-ea"/>
              <a:ea typeface="+mn-ea"/>
            </a:rPr>
            <a:t>월드컵 해설에 사용 가능한 문장의 특징 분석</a:t>
          </a:r>
          <a:endParaRPr lang="ko-KR" altLang="en-US" sz="1600" dirty="0">
            <a:solidFill>
              <a:srgbClr val="041A3E"/>
            </a:solidFill>
            <a:latin typeface="+mn-ea"/>
            <a:ea typeface="+mn-ea"/>
          </a:endParaRPr>
        </a:p>
      </dgm:t>
    </dgm:pt>
    <dgm:pt modelId="{7726608F-A747-4806-8152-86D26F2A8473}" type="parTrans" cxnId="{9B31850A-558A-4EA0-BD10-8C5FFF75F86F}">
      <dgm:prSet/>
      <dgm:spPr/>
      <dgm:t>
        <a:bodyPr/>
        <a:lstStyle/>
        <a:p>
          <a:pPr latinLnBrk="1"/>
          <a:endParaRPr lang="ko-KR" altLang="en-US"/>
        </a:p>
      </dgm:t>
    </dgm:pt>
    <dgm:pt modelId="{F201971A-4B78-4961-BAFD-AC266AC88531}" type="sibTrans" cxnId="{9B31850A-558A-4EA0-BD10-8C5FFF75F86F}">
      <dgm:prSet/>
      <dgm:spPr/>
      <dgm:t>
        <a:bodyPr/>
        <a:lstStyle/>
        <a:p>
          <a:pPr latinLnBrk="1"/>
          <a:endParaRPr lang="ko-KR" altLang="en-US"/>
        </a:p>
      </dgm:t>
    </dgm:pt>
    <dgm:pt modelId="{02F673C9-3119-4361-AC02-EF4E7FA4D26F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041A3E"/>
              </a:solidFill>
              <a:latin typeface="+mn-ea"/>
              <a:ea typeface="+mn-ea"/>
            </a:rPr>
            <a:t>특징을 바탕으로 사용 가능한 문장을 상황 별로 추출 </a:t>
          </a:r>
          <a:r>
            <a:rPr lang="en-US" altLang="ko-KR" sz="1600" dirty="0" smtClean="0">
              <a:solidFill>
                <a:srgbClr val="041A3E"/>
              </a:solidFill>
              <a:latin typeface="+mn-ea"/>
              <a:ea typeface="+mn-ea"/>
            </a:rPr>
            <a:t>, </a:t>
          </a:r>
          <a:r>
            <a:rPr lang="ko-KR" altLang="en-US" sz="1600" dirty="0" smtClean="0">
              <a:solidFill>
                <a:srgbClr val="041A3E"/>
              </a:solidFill>
              <a:latin typeface="+mn-ea"/>
              <a:ea typeface="+mn-ea"/>
            </a:rPr>
            <a:t>추출한 문장 템플릿 형태로 가공 </a:t>
          </a:r>
          <a:endParaRPr lang="ko-KR" altLang="en-US" sz="1600" dirty="0">
            <a:solidFill>
              <a:srgbClr val="041A3E"/>
            </a:solidFill>
            <a:latin typeface="+mn-ea"/>
            <a:ea typeface="+mn-ea"/>
          </a:endParaRPr>
        </a:p>
      </dgm:t>
    </dgm:pt>
    <dgm:pt modelId="{6FA59567-A426-4576-9C25-AB3D4115102A}" type="parTrans" cxnId="{5D7A0808-F1BE-437B-B4B0-FB568B92B048}">
      <dgm:prSet/>
      <dgm:spPr/>
      <dgm:t>
        <a:bodyPr/>
        <a:lstStyle/>
        <a:p>
          <a:pPr latinLnBrk="1"/>
          <a:endParaRPr lang="ko-KR" altLang="en-US"/>
        </a:p>
      </dgm:t>
    </dgm:pt>
    <dgm:pt modelId="{87B7754E-C9A5-4325-A061-2F258A1F3D41}" type="sibTrans" cxnId="{5D7A0808-F1BE-437B-B4B0-FB568B92B048}">
      <dgm:prSet/>
      <dgm:spPr/>
      <dgm:t>
        <a:bodyPr/>
        <a:lstStyle/>
        <a:p>
          <a:pPr latinLnBrk="1"/>
          <a:endParaRPr lang="ko-KR" altLang="en-US"/>
        </a:p>
      </dgm:t>
    </dgm:pt>
    <dgm:pt modelId="{2838AC13-32FE-498B-9B89-D8F70FFE3E6E}" type="pres">
      <dgm:prSet presAssocID="{4A1B36C3-F0F7-404F-813F-77FD35F2DCE1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C63C14-27A2-42A0-96FA-3624ED903B8E}" type="pres">
      <dgm:prSet presAssocID="{4A1B36C3-F0F7-404F-813F-77FD35F2DCE1}" presName="arrow" presStyleLbl="bgShp" presStyleIdx="0" presStyleCnt="1" custScaleX="110000"/>
      <dgm:spPr/>
    </dgm:pt>
    <dgm:pt modelId="{AD73DA80-4D94-4600-A058-A241AD1DFBC4}" type="pres">
      <dgm:prSet presAssocID="{4A1B36C3-F0F7-404F-813F-77FD35F2DCE1}" presName="linearProcess" presStyleCnt="0"/>
      <dgm:spPr/>
    </dgm:pt>
    <dgm:pt modelId="{52BA6B8E-B8AE-41FB-BCFB-4BD579C3F19D}" type="pres">
      <dgm:prSet presAssocID="{B0A50EDD-55B2-464C-9DA4-C98F667310FC}" presName="textNode" presStyleLbl="node1" presStyleIdx="0" presStyleCnt="4" custScaleX="117078" custScaleY="1331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34F0E5-D7C0-448F-99BF-E240E291EC87}" type="pres">
      <dgm:prSet presAssocID="{E3C3C7C8-FD65-45C2-849E-A87174558FF1}" presName="sibTrans" presStyleCnt="0"/>
      <dgm:spPr/>
    </dgm:pt>
    <dgm:pt modelId="{AF986D9F-E362-4825-BA0E-59078BFFE2F9}" type="pres">
      <dgm:prSet presAssocID="{C072467A-49D4-4497-9831-E8CD25C33C4E}" presName="textNode" presStyleLbl="node1" presStyleIdx="1" presStyleCnt="4" custScaleX="137468" custScaleY="1331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20684C-40C5-4E3D-82E5-78B392139BF7}" type="pres">
      <dgm:prSet presAssocID="{A980A96D-884B-4D60-BEF5-D4E5D0D555F6}" presName="sibTrans" presStyleCnt="0"/>
      <dgm:spPr/>
    </dgm:pt>
    <dgm:pt modelId="{20E51605-7562-4F1C-BADE-9765754A72EE}" type="pres">
      <dgm:prSet presAssocID="{18013B78-2726-4ADE-A921-6BBA6C4E7872}" presName="textNode" presStyleLbl="node1" presStyleIdx="2" presStyleCnt="4" custScaleX="132626" custScaleY="1331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D899BF-BC12-4D8C-821D-26F9263A742B}" type="pres">
      <dgm:prSet presAssocID="{F201971A-4B78-4961-BAFD-AC266AC88531}" presName="sibTrans" presStyleCnt="0"/>
      <dgm:spPr/>
    </dgm:pt>
    <dgm:pt modelId="{1AA2FF16-B65B-42B2-9E3A-D319AFAD7AFC}" type="pres">
      <dgm:prSet presAssocID="{02F673C9-3119-4361-AC02-EF4E7FA4D26F}" presName="textNode" presStyleLbl="node1" presStyleIdx="3" presStyleCnt="4" custScaleX="129530" custScaleY="1331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A47E4D5-DBD3-4C61-9A9E-B79E71C0D463}" type="presOf" srcId="{18013B78-2726-4ADE-A921-6BBA6C4E7872}" destId="{20E51605-7562-4F1C-BADE-9765754A72EE}" srcOrd="0" destOrd="0" presId="urn:microsoft.com/office/officeart/2005/8/layout/hProcess9"/>
    <dgm:cxn modelId="{069EFD72-7B8F-4DC9-9AA8-F83B1A911364}" type="presOf" srcId="{4A1B36C3-F0F7-404F-813F-77FD35F2DCE1}" destId="{2838AC13-32FE-498B-9B89-D8F70FFE3E6E}" srcOrd="0" destOrd="0" presId="urn:microsoft.com/office/officeart/2005/8/layout/hProcess9"/>
    <dgm:cxn modelId="{0F436D5C-9606-4ECB-A85C-A39622E55F91}" type="presOf" srcId="{02F673C9-3119-4361-AC02-EF4E7FA4D26F}" destId="{1AA2FF16-B65B-42B2-9E3A-D319AFAD7AFC}" srcOrd="0" destOrd="0" presId="urn:microsoft.com/office/officeart/2005/8/layout/hProcess9"/>
    <dgm:cxn modelId="{565B993D-E10E-48C7-8C28-8C51B19796D6}" type="presOf" srcId="{C072467A-49D4-4497-9831-E8CD25C33C4E}" destId="{AF986D9F-E362-4825-BA0E-59078BFFE2F9}" srcOrd="0" destOrd="0" presId="urn:microsoft.com/office/officeart/2005/8/layout/hProcess9"/>
    <dgm:cxn modelId="{9B31850A-558A-4EA0-BD10-8C5FFF75F86F}" srcId="{4A1B36C3-F0F7-404F-813F-77FD35F2DCE1}" destId="{18013B78-2726-4ADE-A921-6BBA6C4E7872}" srcOrd="2" destOrd="0" parTransId="{7726608F-A747-4806-8152-86D26F2A8473}" sibTransId="{F201971A-4B78-4961-BAFD-AC266AC88531}"/>
    <dgm:cxn modelId="{5D7A0808-F1BE-437B-B4B0-FB568B92B048}" srcId="{4A1B36C3-F0F7-404F-813F-77FD35F2DCE1}" destId="{02F673C9-3119-4361-AC02-EF4E7FA4D26F}" srcOrd="3" destOrd="0" parTransId="{6FA59567-A426-4576-9C25-AB3D4115102A}" sibTransId="{87B7754E-C9A5-4325-A061-2F258A1F3D41}"/>
    <dgm:cxn modelId="{58F120E4-4116-4F13-9D1E-24417150BF9B}" srcId="{4A1B36C3-F0F7-404F-813F-77FD35F2DCE1}" destId="{C072467A-49D4-4497-9831-E8CD25C33C4E}" srcOrd="1" destOrd="0" parTransId="{3DF783AA-6BDB-4403-B203-A419B6B725B2}" sibTransId="{A980A96D-884B-4D60-BEF5-D4E5D0D555F6}"/>
    <dgm:cxn modelId="{DCDA650B-19FC-4254-BB7D-BD1EB2520A17}" srcId="{4A1B36C3-F0F7-404F-813F-77FD35F2DCE1}" destId="{B0A50EDD-55B2-464C-9DA4-C98F667310FC}" srcOrd="0" destOrd="0" parTransId="{E47B270D-E537-4208-A0B6-2FD36EB8FACB}" sibTransId="{E3C3C7C8-FD65-45C2-849E-A87174558FF1}"/>
    <dgm:cxn modelId="{F3ED0691-BBAF-4BB2-A19D-2BC0A32F70A0}" type="presOf" srcId="{B0A50EDD-55B2-464C-9DA4-C98F667310FC}" destId="{52BA6B8E-B8AE-41FB-BCFB-4BD579C3F19D}" srcOrd="0" destOrd="0" presId="urn:microsoft.com/office/officeart/2005/8/layout/hProcess9"/>
    <dgm:cxn modelId="{5FFDF2EC-E0D4-4F4E-96A7-1B504E7E024C}" type="presParOf" srcId="{2838AC13-32FE-498B-9B89-D8F70FFE3E6E}" destId="{29C63C14-27A2-42A0-96FA-3624ED903B8E}" srcOrd="0" destOrd="0" presId="urn:microsoft.com/office/officeart/2005/8/layout/hProcess9"/>
    <dgm:cxn modelId="{8640D301-F10A-4653-AB99-F2464131E641}" type="presParOf" srcId="{2838AC13-32FE-498B-9B89-D8F70FFE3E6E}" destId="{AD73DA80-4D94-4600-A058-A241AD1DFBC4}" srcOrd="1" destOrd="0" presId="urn:microsoft.com/office/officeart/2005/8/layout/hProcess9"/>
    <dgm:cxn modelId="{D0C5EA62-3068-4917-A94D-A1B954152FF8}" type="presParOf" srcId="{AD73DA80-4D94-4600-A058-A241AD1DFBC4}" destId="{52BA6B8E-B8AE-41FB-BCFB-4BD579C3F19D}" srcOrd="0" destOrd="0" presId="urn:microsoft.com/office/officeart/2005/8/layout/hProcess9"/>
    <dgm:cxn modelId="{7FD06ACE-B53B-4F38-9274-086CBC8A3382}" type="presParOf" srcId="{AD73DA80-4D94-4600-A058-A241AD1DFBC4}" destId="{1E34F0E5-D7C0-448F-99BF-E240E291EC87}" srcOrd="1" destOrd="0" presId="urn:microsoft.com/office/officeart/2005/8/layout/hProcess9"/>
    <dgm:cxn modelId="{5D1BC8AF-523F-4E08-84E8-9363F2441351}" type="presParOf" srcId="{AD73DA80-4D94-4600-A058-A241AD1DFBC4}" destId="{AF986D9F-E362-4825-BA0E-59078BFFE2F9}" srcOrd="2" destOrd="0" presId="urn:microsoft.com/office/officeart/2005/8/layout/hProcess9"/>
    <dgm:cxn modelId="{6E186E13-D8D2-4F4E-965F-256F3113F965}" type="presParOf" srcId="{AD73DA80-4D94-4600-A058-A241AD1DFBC4}" destId="{2420684C-40C5-4E3D-82E5-78B392139BF7}" srcOrd="3" destOrd="0" presId="urn:microsoft.com/office/officeart/2005/8/layout/hProcess9"/>
    <dgm:cxn modelId="{6B4A40EF-B6F3-4563-AEAF-389639CF2EA9}" type="presParOf" srcId="{AD73DA80-4D94-4600-A058-A241AD1DFBC4}" destId="{20E51605-7562-4F1C-BADE-9765754A72EE}" srcOrd="4" destOrd="0" presId="urn:microsoft.com/office/officeart/2005/8/layout/hProcess9"/>
    <dgm:cxn modelId="{54AAFA1E-4621-432F-BEC5-660BB52AE718}" type="presParOf" srcId="{AD73DA80-4D94-4600-A058-A241AD1DFBC4}" destId="{65D899BF-BC12-4D8C-821D-26F9263A742B}" srcOrd="5" destOrd="0" presId="urn:microsoft.com/office/officeart/2005/8/layout/hProcess9"/>
    <dgm:cxn modelId="{8C84B57E-8798-4770-9F30-1206F1F2D554}" type="presParOf" srcId="{AD73DA80-4D94-4600-A058-A241AD1DFBC4}" destId="{1AA2FF16-B65B-42B2-9E3A-D319AFAD7AF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63C14-27A2-42A0-96FA-3624ED903B8E}">
      <dsp:nvSpPr>
        <dsp:cNvPr id="0" name=""/>
        <dsp:cNvSpPr/>
      </dsp:nvSpPr>
      <dsp:spPr>
        <a:xfrm>
          <a:off x="290906" y="0"/>
          <a:ext cx="8369147" cy="37054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A6B8E-B8AE-41FB-BCFB-4BD579C3F19D}">
      <dsp:nvSpPr>
        <dsp:cNvPr id="0" name=""/>
        <dsp:cNvSpPr/>
      </dsp:nvSpPr>
      <dsp:spPr>
        <a:xfrm>
          <a:off x="6084" y="866322"/>
          <a:ext cx="1857852" cy="1972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rgbClr val="041A3E"/>
              </a:solidFill>
              <a:latin typeface="+mn-ea"/>
              <a:ea typeface="+mn-ea"/>
            </a:rPr>
            <a:t> </a:t>
          </a:r>
          <a:r>
            <a:rPr lang="ko-KR" altLang="en-US" sz="2000" kern="1200" dirty="0" err="1" smtClean="0">
              <a:solidFill>
                <a:srgbClr val="041A3E"/>
              </a:solidFill>
              <a:latin typeface="+mn-ea"/>
              <a:ea typeface="+mn-ea"/>
            </a:rPr>
            <a:t>불용어</a:t>
          </a:r>
          <a:r>
            <a:rPr lang="ko-KR" altLang="en-US" sz="2000" kern="1200" dirty="0" smtClean="0">
              <a:solidFill>
                <a:srgbClr val="041A3E"/>
              </a:solidFill>
              <a:latin typeface="+mn-ea"/>
              <a:ea typeface="+mn-ea"/>
            </a:rPr>
            <a:t> 처리</a:t>
          </a:r>
          <a:endParaRPr lang="ko-KR" altLang="en-US" sz="2000" kern="1200" dirty="0">
            <a:solidFill>
              <a:srgbClr val="041A3E"/>
            </a:solidFill>
            <a:latin typeface="+mn-ea"/>
            <a:ea typeface="+mn-ea"/>
          </a:endParaRPr>
        </a:p>
      </dsp:txBody>
      <dsp:txXfrm>
        <a:off x="96777" y="957015"/>
        <a:ext cx="1676466" cy="1791370"/>
      </dsp:txXfrm>
    </dsp:sp>
    <dsp:sp modelId="{AF986D9F-E362-4825-BA0E-59078BFFE2F9}">
      <dsp:nvSpPr>
        <dsp:cNvPr id="0" name=""/>
        <dsp:cNvSpPr/>
      </dsp:nvSpPr>
      <dsp:spPr>
        <a:xfrm>
          <a:off x="2110438" y="866322"/>
          <a:ext cx="2181411" cy="1972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solidFill>
                <a:srgbClr val="041A3E"/>
              </a:solidFill>
              <a:latin typeface="+mn-ea"/>
              <a:ea typeface="+mn-ea"/>
            </a:rPr>
            <a:t>각 문장 당 상위 </a:t>
          </a:r>
          <a:r>
            <a:rPr lang="en-US" altLang="ko-KR" sz="1600" kern="1200" dirty="0" smtClean="0">
              <a:solidFill>
                <a:srgbClr val="041A3E"/>
              </a:solidFill>
              <a:latin typeface="+mn-ea"/>
              <a:ea typeface="+mn-ea"/>
            </a:rPr>
            <a:t>100</a:t>
          </a:r>
          <a:r>
            <a:rPr lang="ko-KR" altLang="en-US" sz="1600" kern="1200" dirty="0" smtClean="0">
              <a:solidFill>
                <a:srgbClr val="041A3E"/>
              </a:solidFill>
              <a:latin typeface="+mn-ea"/>
              <a:ea typeface="+mn-ea"/>
            </a:rPr>
            <a:t>위 단어 포함 개수 카운트 </a:t>
          </a:r>
          <a:r>
            <a:rPr lang="en-US" altLang="ko-KR" sz="1600" kern="1200" dirty="0" smtClean="0">
              <a:solidFill>
                <a:srgbClr val="041A3E"/>
              </a:solidFill>
              <a:latin typeface="+mn-ea"/>
              <a:ea typeface="+mn-ea"/>
            </a:rPr>
            <a:t>, </a:t>
          </a:r>
          <a:endParaRPr lang="en-US" altLang="ko-KR" sz="1600" kern="1200" dirty="0" smtClean="0">
            <a:solidFill>
              <a:srgbClr val="041A3E"/>
            </a:solidFill>
            <a:latin typeface="+mn-ea"/>
            <a:ea typeface="+mn-ea"/>
          </a:endParaRPr>
        </a:p>
        <a:p>
          <a:pPr lvl="0" algn="ctr" defTabSz="711200" latinLnBrk="1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solidFill>
                <a:srgbClr val="041A3E"/>
              </a:solidFill>
              <a:latin typeface="+mn-ea"/>
              <a:ea typeface="+mn-ea"/>
            </a:rPr>
            <a:t>각 문장의 문자 </a:t>
          </a:r>
          <a:r>
            <a:rPr lang="ko-KR" altLang="en-US" sz="1600" kern="1200" dirty="0" smtClean="0">
              <a:solidFill>
                <a:srgbClr val="041A3E"/>
              </a:solidFill>
              <a:latin typeface="+mn-ea"/>
              <a:ea typeface="+mn-ea"/>
            </a:rPr>
            <a:t>길이계산</a:t>
          </a:r>
          <a:endParaRPr lang="ko-KR" altLang="en-US" sz="1600" kern="1200" dirty="0">
            <a:solidFill>
              <a:srgbClr val="041A3E"/>
            </a:solidFill>
            <a:latin typeface="+mn-ea"/>
            <a:ea typeface="+mn-ea"/>
          </a:endParaRPr>
        </a:p>
      </dsp:txBody>
      <dsp:txXfrm>
        <a:off x="2206740" y="962624"/>
        <a:ext cx="1988807" cy="1780152"/>
      </dsp:txXfrm>
    </dsp:sp>
    <dsp:sp modelId="{20E51605-7562-4F1C-BADE-9765754A72EE}">
      <dsp:nvSpPr>
        <dsp:cNvPr id="0" name=""/>
        <dsp:cNvSpPr/>
      </dsp:nvSpPr>
      <dsp:spPr>
        <a:xfrm>
          <a:off x="4538350" y="866322"/>
          <a:ext cx="2104576" cy="1972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solidFill>
                <a:srgbClr val="041A3E"/>
              </a:solidFill>
              <a:latin typeface="+mn-ea"/>
              <a:ea typeface="+mn-ea"/>
            </a:rPr>
            <a:t>AI</a:t>
          </a:r>
          <a:r>
            <a:rPr lang="ko-KR" altLang="en-US" sz="1600" kern="1200" dirty="0" smtClean="0">
              <a:solidFill>
                <a:srgbClr val="041A3E"/>
              </a:solidFill>
              <a:latin typeface="+mn-ea"/>
              <a:ea typeface="+mn-ea"/>
            </a:rPr>
            <a:t>월드컵 해설에 사용 가능한 문장의 특징 분석</a:t>
          </a:r>
          <a:endParaRPr lang="ko-KR" altLang="en-US" sz="1600" kern="1200" dirty="0">
            <a:solidFill>
              <a:srgbClr val="041A3E"/>
            </a:solidFill>
            <a:latin typeface="+mn-ea"/>
            <a:ea typeface="+mn-ea"/>
          </a:endParaRPr>
        </a:p>
      </dsp:txBody>
      <dsp:txXfrm>
        <a:off x="4634652" y="962624"/>
        <a:ext cx="1911972" cy="1780152"/>
      </dsp:txXfrm>
    </dsp:sp>
    <dsp:sp modelId="{1AA2FF16-B65B-42B2-9E3A-D319AFAD7AFC}">
      <dsp:nvSpPr>
        <dsp:cNvPr id="0" name=""/>
        <dsp:cNvSpPr/>
      </dsp:nvSpPr>
      <dsp:spPr>
        <a:xfrm>
          <a:off x="6889428" y="866322"/>
          <a:ext cx="2055447" cy="1972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solidFill>
                <a:srgbClr val="041A3E"/>
              </a:solidFill>
              <a:latin typeface="+mn-ea"/>
              <a:ea typeface="+mn-ea"/>
            </a:rPr>
            <a:t>특징을 바탕으로 사용 가능한 문장을 상황 별로 추출 </a:t>
          </a:r>
          <a:r>
            <a:rPr lang="en-US" altLang="ko-KR" sz="1600" kern="1200" dirty="0" smtClean="0">
              <a:solidFill>
                <a:srgbClr val="041A3E"/>
              </a:solidFill>
              <a:latin typeface="+mn-ea"/>
              <a:ea typeface="+mn-ea"/>
            </a:rPr>
            <a:t>, </a:t>
          </a:r>
          <a:r>
            <a:rPr lang="ko-KR" altLang="en-US" sz="1600" kern="1200" dirty="0" smtClean="0">
              <a:solidFill>
                <a:srgbClr val="041A3E"/>
              </a:solidFill>
              <a:latin typeface="+mn-ea"/>
              <a:ea typeface="+mn-ea"/>
            </a:rPr>
            <a:t>추출한 문장 템플릿 형태로 가공 </a:t>
          </a:r>
          <a:endParaRPr lang="ko-KR" altLang="en-US" sz="1600" kern="1200" dirty="0">
            <a:solidFill>
              <a:srgbClr val="041A3E"/>
            </a:solidFill>
            <a:latin typeface="+mn-ea"/>
            <a:ea typeface="+mn-ea"/>
          </a:endParaRPr>
        </a:p>
      </dsp:txBody>
      <dsp:txXfrm>
        <a:off x="6985730" y="962624"/>
        <a:ext cx="1862843" cy="1780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EE455-048F-411E-8EC1-78AD348CACD3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6048-FCED-4882-AF54-1266E3C85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7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6048-FCED-4882-AF54-1266E3C85E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24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" y="644"/>
            <a:ext cx="9142856" cy="5142857"/>
          </a:xfrm>
          <a:prstGeom prst="rect">
            <a:avLst/>
          </a:prstGeom>
        </p:spPr>
      </p:pic>
      <p:sp>
        <p:nvSpPr>
          <p:cNvPr id="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927481" y="514351"/>
            <a:ext cx="7289038" cy="561975"/>
          </a:xfrm>
        </p:spPr>
        <p:txBody>
          <a:bodyPr>
            <a:noAutofit/>
          </a:bodyPr>
          <a:lstStyle>
            <a:lvl1pPr marL="0" indent="0" algn="ctr">
              <a:buNone/>
              <a:defRPr sz="4000" baseline="0">
                <a:gradFill>
                  <a:gsLst>
                    <a:gs pos="4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382350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7924" y="851802"/>
            <a:ext cx="3530600" cy="421481"/>
          </a:xfrm>
        </p:spPr>
        <p:txBody>
          <a:bodyPr/>
          <a:lstStyle>
            <a:lvl1pPr marL="0" indent="0">
              <a:buNone/>
              <a:defRPr>
                <a:solidFill>
                  <a:srgbClr val="7030A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목차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7924" y="1556651"/>
            <a:ext cx="3530600" cy="2924175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0734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3"/>
            <a:ext cx="9142858" cy="514285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37590" y="2145435"/>
            <a:ext cx="7068820" cy="6788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67652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5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30200" y="216695"/>
            <a:ext cx="8407400" cy="42148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198000" y="723218"/>
            <a:ext cx="8748000" cy="27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198000" y="779236"/>
            <a:ext cx="8748000" cy="135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2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3F78-86FA-4F66-A649-CF2944B5B0D3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F6EE-2C82-4E99-9698-8B6EF1E9E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24BA2-883E-458C-A77F-41B05ECCA2A3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E8AE3-D173-4242-AD1F-7627C79A1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56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8" r:id="rId4"/>
    <p:sldLayoutId id="2147483677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wc/aiwc_manual/wiki/AIWC-Development-Guide-Python-P2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fa.com/worldcup/matches/#groupphase" TargetMode="External"/><Relationship Id="rId2" Type="http://schemas.openxmlformats.org/officeDocument/2006/relationships/hyperlink" Target="https://malayalam.news18.com/fifa-world-cup-2018/commentary/21974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earch.naver.com/search.naver?where=nexearch&amp;query=crawling&amp;ie=utf8&amp;sm=tab_she&amp;qdt=0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ffinity\AppData\Local\Microsoft\Windows\INetCache\IE\PG91OB4U\ai-image[1]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직사각형 1"/>
          <p:cNvSpPr/>
          <p:nvPr/>
        </p:nvSpPr>
        <p:spPr>
          <a:xfrm>
            <a:off x="899429" y="11395"/>
            <a:ext cx="7551783" cy="1197645"/>
          </a:xfrm>
          <a:prstGeom prst="rect">
            <a:avLst/>
          </a:prstGeom>
          <a:solidFill>
            <a:srgbClr val="041A3E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27168" y="20637"/>
            <a:ext cx="2816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bg1"/>
                </a:solidFill>
                <a:latin typeface="+mj-ea"/>
                <a:ea typeface="+mj-ea"/>
              </a:rPr>
              <a:t>서울반</a:t>
            </a:r>
            <a:r>
              <a:rPr lang="ko-KR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 보리 </a:t>
            </a:r>
            <a:endParaRPr lang="en-US" altLang="ko-KR" sz="3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03132" y="1720272"/>
            <a:ext cx="1837052" cy="1197645"/>
          </a:xfrm>
          <a:prstGeom prst="rect">
            <a:avLst/>
          </a:prstGeom>
          <a:solidFill>
            <a:srgbClr val="041A3E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07281" y="622161"/>
            <a:ext cx="6593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</a:rPr>
              <a:t>AI World 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Cup(AI Commentator)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94572" y="1857429"/>
            <a:ext cx="1647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이재선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고준석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김예린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0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6"/>
    </mc:Choice>
    <mc:Fallback>
      <p:transition spd="slow" advTm="102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7765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r>
              <a:rPr lang="en-US" altLang="ko-KR" sz="3200" dirty="0" smtClean="0">
                <a:latin typeface="Myriad Pro" pitchFamily="34" charset="0"/>
              </a:rPr>
              <a:t>2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26" y="2265014"/>
            <a:ext cx="3317142" cy="26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6177" y="1143923"/>
            <a:ext cx="7998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ko-KR" dirty="0">
                <a:latin typeface="+mn-ea"/>
              </a:rPr>
              <a:t>빈도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높은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단어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100</a:t>
            </a:r>
            <a:r>
              <a:rPr lang="ko-KR" altLang="ko-KR" dirty="0" smtClean="0">
                <a:latin typeface="+mn-ea"/>
              </a:rPr>
              <a:t>개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중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문장에서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그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단어가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몇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번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나오는지</a:t>
            </a:r>
            <a:r>
              <a:rPr lang="en-US" altLang="ko-KR" dirty="0">
                <a:latin typeface="+mn-ea"/>
              </a:rPr>
              <a:t> </a:t>
            </a:r>
            <a:r>
              <a:rPr lang="x-none" altLang="ko-KR" smtClean="0">
                <a:latin typeface="+mn-ea"/>
              </a:rPr>
              <a:t>count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하여 </a:t>
            </a:r>
            <a:endParaRPr lang="ko-KR" altLang="ko-KR" dirty="0">
              <a:latin typeface="+mn-ea"/>
            </a:endParaRPr>
          </a:p>
          <a:p>
            <a:pPr fontAlgn="ctr"/>
            <a:r>
              <a:rPr lang="x-none" altLang="ko-KR" smtClean="0">
                <a:latin typeface="+mn-ea"/>
              </a:rPr>
              <a:t>Count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개수 </a:t>
            </a:r>
            <a:r>
              <a:rPr lang="en-US" altLang="ko-KR" dirty="0">
                <a:latin typeface="+mn-ea"/>
              </a:rPr>
              <a:t>,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문장길이 를 해설</a:t>
            </a:r>
            <a:r>
              <a:rPr lang="ko-KR" altLang="ko-KR" dirty="0" smtClean="0">
                <a:latin typeface="+mn-ea"/>
              </a:rPr>
              <a:t>문장</a:t>
            </a:r>
            <a:r>
              <a:rPr lang="ko-KR" altLang="en-US" dirty="0" smtClean="0">
                <a:latin typeface="+mn-ea"/>
              </a:rPr>
              <a:t>과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합쳐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새로운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데이터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 smtClean="0">
                <a:latin typeface="+mn-ea"/>
              </a:rPr>
              <a:t>프레임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생성</a:t>
            </a:r>
            <a:r>
              <a:rPr lang="en-US" altLang="ko-KR" dirty="0" smtClean="0">
                <a:latin typeface="+mn-ea"/>
              </a:rPr>
              <a:t>       </a:t>
            </a:r>
          </a:p>
          <a:p>
            <a:pPr fontAlgn="ctr"/>
            <a:endParaRPr lang="ko-KR" altLang="en-US" sz="16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185" y="2257304"/>
            <a:ext cx="4398380" cy="2678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367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82"/>
    </mc:Choice>
    <mc:Fallback>
      <p:transition spd="slow" advTm="2248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r>
              <a:rPr lang="en-US" altLang="ko-KR" sz="3200" dirty="0" smtClean="0">
                <a:latin typeface="Myriad Pro" pitchFamily="34" charset="0"/>
              </a:rPr>
              <a:t>3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6"/>
            <a:ext cx="7110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사용 가능한 문장 </a:t>
            </a:r>
            <a:r>
              <a:rPr lang="ko-KR" altLang="en-US" sz="1400" b="1" dirty="0" smtClean="0">
                <a:latin typeface="+mj-ea"/>
                <a:ea typeface="+mj-ea"/>
              </a:rPr>
              <a:t>샘플 추출</a:t>
            </a:r>
            <a:r>
              <a:rPr lang="en-US" altLang="ko-KR" sz="1400" b="1" dirty="0" smtClean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및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latin typeface="+mj-ea"/>
                <a:ea typeface="+mj-ea"/>
              </a:rPr>
              <a:t>AI</a:t>
            </a:r>
            <a:r>
              <a:rPr lang="ko-KR" altLang="en-US" sz="1400" b="1" dirty="0">
                <a:latin typeface="+mj-ea"/>
                <a:ea typeface="+mj-ea"/>
              </a:rPr>
              <a:t>월드컵 해설에 사용 가능한 문장 특징 </a:t>
            </a:r>
            <a:r>
              <a:rPr lang="ko-KR" altLang="en-US" sz="1400" b="1" dirty="0" smtClean="0">
                <a:latin typeface="+mj-ea"/>
                <a:ea typeface="+mj-ea"/>
              </a:rPr>
              <a:t>분석</a:t>
            </a:r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31" y="1544988"/>
            <a:ext cx="8639211" cy="173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7" y="3339679"/>
            <a:ext cx="7712964" cy="175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15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14"/>
    </mc:Choice>
    <mc:Fallback>
      <p:transition spd="slow" advTm="5021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r>
              <a:rPr lang="en-US" altLang="ko-KR" sz="3200" dirty="0" smtClean="0">
                <a:latin typeface="Myriad Pro" pitchFamily="34" charset="0"/>
              </a:rPr>
              <a:t>3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27344" y="925224"/>
            <a:ext cx="745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빈도 단어 포함 개수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문장 길이 둘 중 어느 것이 사용 가능한 문장과 </a:t>
            </a:r>
            <a:endParaRPr lang="en-US" altLang="ko-KR" dirty="0" smtClean="0"/>
          </a:p>
          <a:p>
            <a:r>
              <a:rPr lang="ko-KR" altLang="en-US" dirty="0" smtClean="0"/>
              <a:t>관련 있는지 파악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" y="3405864"/>
            <a:ext cx="9065430" cy="170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5" y="1568088"/>
            <a:ext cx="9065430" cy="179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25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8"/>
    </mc:Choice>
    <mc:Fallback>
      <p:transition spd="slow" advTm="3927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r>
              <a:rPr lang="en-US" altLang="ko-KR" sz="3200" dirty="0" smtClean="0">
                <a:latin typeface="Myriad Pro" pitchFamily="34" charset="0"/>
              </a:rPr>
              <a:t>3</a:t>
            </a:r>
            <a:r>
              <a:rPr lang="ko-KR" altLang="en-US" sz="3200" dirty="0" smtClean="0">
                <a:latin typeface="Myriad Pro" pitchFamily="34" charset="0"/>
              </a:rPr>
              <a:t> 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13518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800" b="1" dirty="0" smtClean="0"/>
              <a:t>결</a:t>
            </a:r>
            <a:r>
              <a:rPr lang="ko-KR" altLang="en-US" sz="2800" b="1" dirty="0"/>
              <a:t>과</a:t>
            </a:r>
            <a:r>
              <a:rPr lang="ko-KR" altLang="en-US" sz="2000" b="1" dirty="0" smtClean="0"/>
              <a:t> </a:t>
            </a:r>
            <a:endParaRPr lang="en-US" altLang="ko-KR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96466" y="1454664"/>
            <a:ext cx="77500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빈도 단어가 많이 포함되어 있다고 좋은 문장</a:t>
            </a:r>
            <a:r>
              <a:rPr lang="en-US" altLang="ko-KR" dirty="0" smtClean="0"/>
              <a:t>,</a:t>
            </a:r>
            <a:r>
              <a:rPr lang="ko-KR" altLang="en-US" dirty="0" smtClean="0"/>
              <a:t> 즉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월드컵 해설에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사용 할 수 있는 문장이 아니라는 것을 파악 할 수 있음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간단하고 명료 한 해설을 하기 위해서는 </a:t>
            </a:r>
            <a:r>
              <a:rPr lang="ko-KR" altLang="en-US" b="1" dirty="0" smtClean="0">
                <a:solidFill>
                  <a:srgbClr val="3333FF"/>
                </a:solidFill>
              </a:rPr>
              <a:t>문장 길이 가 짧을 수록 </a:t>
            </a:r>
            <a:endParaRPr lang="en-US" altLang="ko-KR" b="1" dirty="0" smtClean="0">
              <a:solidFill>
                <a:srgbClr val="3333FF"/>
              </a:solidFill>
            </a:endParaRPr>
          </a:p>
          <a:p>
            <a:r>
              <a:rPr lang="en-US" altLang="ko-KR" b="1" dirty="0" smtClean="0">
                <a:solidFill>
                  <a:srgbClr val="3333FF"/>
                </a:solidFill>
              </a:rPr>
              <a:t>     AI </a:t>
            </a:r>
            <a:r>
              <a:rPr lang="ko-KR" altLang="en-US" b="1" dirty="0" smtClean="0">
                <a:solidFill>
                  <a:srgbClr val="3333FF"/>
                </a:solidFill>
              </a:rPr>
              <a:t>월드컵 해설에 사용 할 수 있는 문장이 많다</a:t>
            </a:r>
            <a:r>
              <a:rPr lang="ko-KR" altLang="en-US" dirty="0" smtClean="0"/>
              <a:t>는 것을 파악 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 fontAlgn="ctr">
              <a:buFont typeface="Wingdings" panose="05000000000000000000" pitchFamily="2" charset="2"/>
              <a:buChar char="§"/>
            </a:pPr>
            <a:r>
              <a:rPr lang="ko-KR" altLang="ko-KR" sz="1600" dirty="0">
                <a:latin typeface="+mn-ea"/>
              </a:rPr>
              <a:t>랭킹이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높을수록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문장이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길어지고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상황에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대한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설명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및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추가상황이</a:t>
            </a:r>
            <a:r>
              <a:rPr lang="en-US" altLang="ko-KR" sz="1600" dirty="0">
                <a:latin typeface="+mn-ea"/>
              </a:rPr>
              <a:t> </a:t>
            </a:r>
            <a:br>
              <a:rPr lang="en-US" altLang="ko-KR" sz="1600" dirty="0">
                <a:latin typeface="+mn-ea"/>
              </a:rPr>
            </a:br>
            <a:r>
              <a:rPr lang="ko-KR" altLang="ko-KR" sz="1600" dirty="0">
                <a:latin typeface="+mn-ea"/>
              </a:rPr>
              <a:t>많이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포함되어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있음</a:t>
            </a:r>
            <a:r>
              <a:rPr lang="en-US" altLang="ko-KR" sz="1600" dirty="0">
                <a:latin typeface="+mn-ea"/>
              </a:rPr>
              <a:t>  </a:t>
            </a:r>
            <a:r>
              <a:rPr lang="en-US" altLang="ko-KR" sz="1600" b="1" dirty="0">
                <a:solidFill>
                  <a:schemeClr val="accent5"/>
                </a:solidFill>
                <a:latin typeface="+mn-ea"/>
              </a:rPr>
              <a:t>-</a:t>
            </a:r>
            <a:r>
              <a:rPr lang="en-US" altLang="ko-KR" sz="1600" b="1" dirty="0">
                <a:solidFill>
                  <a:srgbClr val="3333FF"/>
                </a:solidFill>
                <a:latin typeface="+mn-ea"/>
              </a:rPr>
              <a:t>&gt; </a:t>
            </a:r>
            <a:r>
              <a:rPr lang="ko-KR" altLang="en-US" sz="16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3333FF"/>
                </a:solidFill>
                <a:latin typeface="+mn-ea"/>
              </a:rPr>
              <a:t>AI </a:t>
            </a:r>
            <a:r>
              <a:rPr lang="ko-KR" altLang="en-US" sz="1600" b="1" dirty="0">
                <a:solidFill>
                  <a:srgbClr val="3333FF"/>
                </a:solidFill>
                <a:latin typeface="+mn-ea"/>
              </a:rPr>
              <a:t>월드컵의 해설 데이터로 사용 가능성 희박</a:t>
            </a:r>
            <a:endParaRPr lang="ko-KR" altLang="ko-KR" sz="1600" b="1" dirty="0">
              <a:solidFill>
                <a:srgbClr val="3333FF"/>
              </a:solidFill>
              <a:latin typeface="+mn-ea"/>
            </a:endParaRPr>
          </a:p>
          <a:p>
            <a:pPr marL="285750" indent="-285750" fontAlgn="ctr"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  <a:p>
            <a:pPr marL="285750" indent="-285750" fontAlgn="ctr">
              <a:buFont typeface="Wingdings" panose="05000000000000000000" pitchFamily="2" charset="2"/>
              <a:buChar char="§"/>
            </a:pPr>
            <a:r>
              <a:rPr lang="ko-KR" altLang="ko-KR" sz="1600" dirty="0">
                <a:latin typeface="+mn-ea"/>
              </a:rPr>
              <a:t>랭킹이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낮을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수록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문장이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짧</a:t>
            </a:r>
            <a:r>
              <a:rPr lang="ko-KR" altLang="ko-KR" sz="1600" dirty="0">
                <a:latin typeface="+mn-ea"/>
              </a:rPr>
              <a:t>고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명료해지며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ko-KR" sz="1600" dirty="0">
                <a:latin typeface="+mn-ea"/>
              </a:rPr>
              <a:t>상황에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대한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자세한 </a:t>
            </a:r>
            <a:r>
              <a:rPr lang="ko-KR" altLang="ko-KR" sz="1600" dirty="0">
                <a:latin typeface="+mn-ea"/>
              </a:rPr>
              <a:t>설명이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 smtClean="0">
                <a:latin typeface="+mn-ea"/>
              </a:rPr>
              <a:t>부족함</a:t>
            </a:r>
            <a:r>
              <a:rPr lang="en-US" altLang="ko-KR" sz="1600" dirty="0" smtClean="0">
                <a:latin typeface="+mn-ea"/>
              </a:rPr>
              <a:t>    </a:t>
            </a:r>
            <a:r>
              <a:rPr lang="en-US" altLang="ko-KR" sz="1600" b="1" dirty="0">
                <a:solidFill>
                  <a:srgbClr val="3333FF"/>
                </a:solidFill>
                <a:latin typeface="+mn-ea"/>
              </a:rPr>
              <a:t>-&gt; AI </a:t>
            </a:r>
            <a:r>
              <a:rPr lang="ko-KR" altLang="en-US" sz="1600" b="1" dirty="0">
                <a:solidFill>
                  <a:srgbClr val="3333FF"/>
                </a:solidFill>
                <a:latin typeface="+mn-ea"/>
              </a:rPr>
              <a:t>월드컵의 해설 데이터로 사용 가능성 높음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52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58"/>
    </mc:Choice>
    <mc:Fallback>
      <p:transition spd="slow" advTm="2195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데이터전처리</a:t>
            </a:r>
            <a:r>
              <a:rPr lang="en-US" altLang="ko-KR" sz="3200" dirty="0" smtClean="0">
                <a:latin typeface="Myriad Pro" pitchFamily="34" charset="0"/>
              </a:rPr>
              <a:t>4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8542"/>
            <a:ext cx="1438916" cy="591514"/>
            <a:chOff x="556590" y="1460994"/>
            <a:chExt cx="2110410" cy="1059544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73065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000" b="1" dirty="0" smtClean="0"/>
              <a:t>상황 분류 </a:t>
            </a:r>
            <a:r>
              <a:rPr lang="en-US" altLang="ko-KR" sz="2000" b="1" dirty="0" smtClean="0"/>
              <a:t>flow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60122" y="1473200"/>
            <a:ext cx="2251456" cy="4161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낮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은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랭킹의 문장에서 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핵심 단어 및 상황 분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류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오른쪽 화살표 10"/>
          <p:cNvSpPr/>
          <p:nvPr/>
        </p:nvSpPr>
        <p:spPr>
          <a:xfrm rot="5400000">
            <a:off x="1940578" y="1974716"/>
            <a:ext cx="284516" cy="11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57108" y="2173870"/>
            <a:ext cx="2251456" cy="4161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상황 및 대표 문장 추출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66924" y="2874540"/>
            <a:ext cx="2251456" cy="4161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상황을 포함한 문장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비슷한 내용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제외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순서도: 판단 16"/>
          <p:cNvSpPr/>
          <p:nvPr/>
        </p:nvSpPr>
        <p:spPr>
          <a:xfrm>
            <a:off x="971646" y="3585606"/>
            <a:ext cx="2240640" cy="3966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남은 문장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46" y="4277902"/>
            <a:ext cx="2251456" cy="4161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상황 및 문장분류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오른쪽 화살표 19"/>
          <p:cNvSpPr/>
          <p:nvPr/>
        </p:nvSpPr>
        <p:spPr>
          <a:xfrm rot="5400000">
            <a:off x="1943592" y="2668278"/>
            <a:ext cx="284516" cy="11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5400000">
            <a:off x="1943592" y="3386054"/>
            <a:ext cx="284516" cy="11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5400000">
            <a:off x="1949708" y="4078748"/>
            <a:ext cx="284516" cy="11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37"/>
          <p:cNvCxnSpPr/>
          <p:nvPr/>
        </p:nvCxnSpPr>
        <p:spPr>
          <a:xfrm>
            <a:off x="3212942" y="3794089"/>
            <a:ext cx="647858" cy="0"/>
          </a:xfrm>
          <a:prstGeom prst="straightConnector1">
            <a:avLst/>
          </a:prstGeom>
          <a:ln w="444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860800" y="1681277"/>
            <a:ext cx="0" cy="2112812"/>
          </a:xfrm>
          <a:prstGeom prst="line">
            <a:avLst/>
          </a:prstGeom>
          <a:ln w="444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3223102" y="1681277"/>
            <a:ext cx="637698" cy="0"/>
          </a:xfrm>
          <a:prstGeom prst="straightConnector1">
            <a:avLst/>
          </a:prstGeom>
          <a:ln w="444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처리 25"/>
          <p:cNvSpPr/>
          <p:nvPr/>
        </p:nvSpPr>
        <p:spPr>
          <a:xfrm>
            <a:off x="3223102" y="3442950"/>
            <a:ext cx="515778" cy="234970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Yes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순서도: 처리 26"/>
          <p:cNvSpPr/>
          <p:nvPr/>
        </p:nvSpPr>
        <p:spPr>
          <a:xfrm>
            <a:off x="2281458" y="3995522"/>
            <a:ext cx="473086" cy="226882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No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8" name="Google Shape;67;p15"/>
          <p:cNvPicPr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482" y="1498694"/>
            <a:ext cx="3987425" cy="2087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480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04"/>
    </mc:Choice>
    <mc:Fallback>
      <p:transition spd="slow" advTm="1590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데이터전처리</a:t>
            </a:r>
            <a:r>
              <a:rPr lang="en-US" altLang="ko-KR" sz="3200" dirty="0" smtClean="0">
                <a:latin typeface="Myriad Pro" pitchFamily="34" charset="0"/>
              </a:rPr>
              <a:t>4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8542"/>
            <a:ext cx="1438916" cy="591514"/>
            <a:chOff x="556590" y="1460994"/>
            <a:chExt cx="2110410" cy="1059544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73065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000" b="1" dirty="0" smtClean="0"/>
              <a:t>추출한 문장 상황 별 분류 및 템플릿 형태로 가공</a:t>
            </a:r>
            <a:endParaRPr lang="en-US" altLang="ko-KR" sz="2000" b="1" dirty="0" smtClean="0"/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8" y="1466689"/>
            <a:ext cx="7887462" cy="334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액자 3"/>
          <p:cNvSpPr/>
          <p:nvPr/>
        </p:nvSpPr>
        <p:spPr>
          <a:xfrm>
            <a:off x="2161309" y="2644959"/>
            <a:ext cx="2221765" cy="1171339"/>
          </a:xfrm>
          <a:prstGeom prst="frame">
            <a:avLst>
              <a:gd name="adj1" fmla="val 42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94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98"/>
    </mc:Choice>
    <mc:Fallback>
      <p:transition spd="slow" advTm="1979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3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2035897" y="2545661"/>
            <a:ext cx="5072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알고리즘 구현</a:t>
            </a:r>
            <a:endParaRPr lang="en-US" altLang="ko-KR" sz="6000" dirty="0" smtClean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504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8"/>
    </mc:Choice>
    <mc:Fallback>
      <p:transition spd="slow" advTm="412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18000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제공 데이터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규칙기반 해설 알고리즘 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출력 알고리즘 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인공지능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적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용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     </a:t>
            </a:r>
            <a:endParaRPr lang="en-US" altLang="ko" u="sng" dirty="0">
              <a:solidFill>
                <a:schemeClr val="hlink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</a:t>
            </a:r>
          </a:p>
          <a:p>
            <a:pPr marL="0" lvl="1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    </a:t>
            </a: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199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소개 순서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09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18000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기본 정보 사전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[ info ]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Info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사전은 게임에 대한 기본적인 정보를 담고 있는 사전이며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이 사전에 수록된 정보는 필드 치수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로봇 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사양 등 게임 전반에 걸쳐 변하지 않는 값임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프레임 사전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[ f ]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f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사전은 각 게임 프레임의 정보를 포함하는 사전이며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 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이 사전에 포함 된 정보는 로봇 및 볼 </a:t>
            </a:r>
            <a:r>
              <a:rPr lang="ko-KR" altLang="en-US" sz="1400" dirty="0" smtClean="0">
                <a:solidFill>
                  <a:srgbClr val="0000CC"/>
                </a:solidFill>
                <a:latin typeface="+mn-ea"/>
              </a:rPr>
              <a:t>좌표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와 같이 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rgbClr val="0000CC"/>
                </a:solidFill>
                <a:latin typeface="+mn-ea"/>
              </a:rPr>
              <a:t>게임 전체에서 변경되는 값임</a:t>
            </a:r>
            <a:endParaRPr lang="en-US" altLang="ko-KR" sz="1400" dirty="0" smtClean="0">
              <a:solidFill>
                <a:srgbClr val="0000CC"/>
              </a:solidFill>
              <a:latin typeface="+mn-ea"/>
            </a:endParaRPr>
          </a:p>
          <a:p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</a:t>
            </a:r>
          </a:p>
          <a:p>
            <a:pPr marL="0" lvl="1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출처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" altLang="ko-KR" sz="1600" u="sng" dirty="0">
                <a:solidFill>
                  <a:schemeClr val="hlink"/>
                </a:solidFill>
                <a:hlinkClick r:id="rId2"/>
              </a:rPr>
              <a:t>https://github.com/aiwc/aiwc_manual/wiki/AIWC-Development-Guide-Python-P2</a:t>
            </a:r>
            <a:endParaRPr lang="en-US" altLang="ko" sz="1600" u="sng" dirty="0">
              <a:solidFill>
                <a:schemeClr val="hlink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199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AI </a:t>
            </a:r>
            <a:r>
              <a:rPr lang="ko-KR" altLang="en-US" sz="2400" b="1" dirty="0" smtClean="0">
                <a:latin typeface="+mj-ea"/>
                <a:ea typeface="+mj-ea"/>
              </a:rPr>
              <a:t>월드컵</a:t>
            </a:r>
            <a:r>
              <a:rPr lang="en-US" altLang="ko-KR" sz="2400" b="1" dirty="0" smtClean="0">
                <a:latin typeface="+mj-ea"/>
                <a:ea typeface="+mj-ea"/>
              </a:rPr>
              <a:t> API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303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353" y="88313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9976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Ai </a:t>
            </a:r>
            <a:r>
              <a:rPr lang="ko-KR" altLang="en-US" sz="2000" b="1" dirty="0">
                <a:latin typeface="+mj-ea"/>
                <a:ea typeface="+mj-ea"/>
              </a:rPr>
              <a:t>축구 선수 및 공의 </a:t>
            </a:r>
            <a:r>
              <a:rPr lang="ko-KR" altLang="en-US" sz="2000" b="1" dirty="0" smtClean="0">
                <a:latin typeface="+mj-ea"/>
                <a:ea typeface="+mj-ea"/>
              </a:rPr>
              <a:t>좌표 데이터 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38" y="2952058"/>
            <a:ext cx="5085122" cy="213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6842" y="1377956"/>
            <a:ext cx="8315747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시스템에 의해 </a:t>
            </a:r>
            <a:r>
              <a:rPr lang="en-US" altLang="ko-KR" sz="1400" dirty="0">
                <a:solidFill>
                  <a:srgbClr val="0000CC"/>
                </a:solidFill>
                <a:latin typeface="+mn-ea"/>
              </a:rPr>
              <a:t>50ms</a:t>
            </a:r>
            <a:r>
              <a:rPr lang="ko-KR" altLang="en-US" sz="1400" dirty="0">
                <a:latin typeface="+mn-ea"/>
              </a:rPr>
              <a:t>당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번씩 데이터를 받을 수 </a:t>
            </a:r>
            <a:r>
              <a:rPr lang="ko-KR" altLang="en-US" sz="1400" dirty="0" smtClean="0">
                <a:latin typeface="+mn-ea"/>
              </a:rPr>
              <a:t>있음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경기당 대략 </a:t>
            </a:r>
            <a:r>
              <a:rPr lang="en-US" altLang="ko-KR" sz="1400" dirty="0">
                <a:latin typeface="+mn-ea"/>
              </a:rPr>
              <a:t>12000</a:t>
            </a:r>
            <a:r>
              <a:rPr lang="ko-KR" altLang="en-US" sz="1400" dirty="0">
                <a:latin typeface="+mn-ea"/>
              </a:rPr>
              <a:t>회의 좌표 데이터를 얻을 수 </a:t>
            </a:r>
            <a:r>
              <a:rPr lang="ko-KR" altLang="en-US" sz="1400" dirty="0" smtClean="0">
                <a:latin typeface="+mn-ea"/>
              </a:rPr>
              <a:t>있</a:t>
            </a:r>
            <a:r>
              <a:rPr lang="ko-KR" altLang="en-US" sz="1400" dirty="0">
                <a:latin typeface="+mn-ea"/>
              </a:rPr>
              <a:t>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좌표 데이터는 </a:t>
            </a:r>
            <a:r>
              <a:rPr lang="en-US" altLang="ko-KR" sz="1400" b="1" dirty="0">
                <a:latin typeface="+mn-ea"/>
              </a:rPr>
              <a:t>[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 err="1">
                <a:latin typeface="+mn-ea"/>
              </a:rPr>
              <a:t>레드팀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(GK, D1, D2, F1, F2)], [</a:t>
            </a:r>
            <a:r>
              <a:rPr lang="ko-KR" altLang="en-US" sz="1400" dirty="0" err="1">
                <a:latin typeface="+mn-ea"/>
              </a:rPr>
              <a:t>블루팀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(GK, D1, D2, F1, F2)], 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atin typeface="+mn-ea"/>
              </a:rPr>
              <a:t>                         [</a:t>
            </a:r>
            <a:r>
              <a:rPr lang="ko-KR" altLang="en-US" sz="1400" dirty="0">
                <a:latin typeface="+mn-ea"/>
              </a:rPr>
              <a:t>공의좌표</a:t>
            </a:r>
            <a:r>
              <a:rPr lang="en-US" altLang="ko-KR" sz="1400" dirty="0">
                <a:latin typeface="+mn-ea"/>
              </a:rPr>
              <a:t>(x, y)]</a:t>
            </a:r>
            <a:r>
              <a:rPr lang="en-US" altLang="ko-KR" sz="1400" b="1" dirty="0">
                <a:latin typeface="+mn-ea"/>
              </a:rPr>
              <a:t>] </a:t>
            </a:r>
            <a:r>
              <a:rPr lang="ko-KR" altLang="en-US" sz="1400" dirty="0">
                <a:latin typeface="+mn-ea"/>
              </a:rPr>
              <a:t>로 구성됨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좌표 데이터 중 각 팀의 플레이어는 </a:t>
            </a:r>
            <a:r>
              <a:rPr lang="en-US" altLang="ko-KR" sz="1400" dirty="0">
                <a:latin typeface="+mn-ea"/>
              </a:rPr>
              <a:t>[</a:t>
            </a:r>
            <a:r>
              <a:rPr lang="en-US" altLang="ko-KR" sz="1400" dirty="0">
                <a:solidFill>
                  <a:srgbClr val="0000CC"/>
                </a:solidFill>
                <a:latin typeface="+mn-ea"/>
              </a:rPr>
              <a:t>x, y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방</a:t>
            </a:r>
            <a:r>
              <a:rPr lang="ko-KR" altLang="en-US" sz="1400" dirty="0">
                <a:latin typeface="+mn-ea"/>
              </a:rPr>
              <a:t>향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움직일 수 있는지 여부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</a:rPr>
              <a:t>공 터치 </a:t>
            </a:r>
            <a:r>
              <a:rPr lang="ko-KR" altLang="en-US" sz="1400" dirty="0">
                <a:latin typeface="+mn-ea"/>
              </a:rPr>
              <a:t>여부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의 정보를 담고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872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2"/>
          <p:cNvGrpSpPr/>
          <p:nvPr/>
        </p:nvGrpSpPr>
        <p:grpSpPr>
          <a:xfrm>
            <a:off x="367750" y="376857"/>
            <a:ext cx="2902227" cy="906463"/>
            <a:chOff x="556590" y="1460994"/>
            <a:chExt cx="3869636" cy="1208617"/>
          </a:xfrm>
        </p:grpSpPr>
        <p:sp>
          <p:nvSpPr>
            <p:cNvPr id="8" name="ホームベース 3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4"/>
            <p:cNvSpPr txBox="1"/>
            <p:nvPr/>
          </p:nvSpPr>
          <p:spPr>
            <a:xfrm>
              <a:off x="795130" y="1643690"/>
              <a:ext cx="1648315" cy="1025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b="1" spc="-300" dirty="0">
                  <a:solidFill>
                    <a:srgbClr val="1F3359"/>
                  </a:solidFill>
                </a:rPr>
                <a:t>목차</a:t>
              </a:r>
              <a:endParaRPr kumimoji="1" lang="ja-JP" altLang="en-US" sz="4400" b="1" spc="-300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14" name="グループ化 14"/>
          <p:cNvGrpSpPr/>
          <p:nvPr/>
        </p:nvGrpSpPr>
        <p:grpSpPr>
          <a:xfrm>
            <a:off x="436461" y="2341518"/>
            <a:ext cx="5002423" cy="578464"/>
            <a:chOff x="1965105" y="2451652"/>
            <a:chExt cx="8070575" cy="848416"/>
          </a:xfrm>
        </p:grpSpPr>
        <p:sp>
          <p:nvSpPr>
            <p:cNvPr id="15" name="正方形/長方形 15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2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6" name="正方形/長方形 16"/>
            <p:cNvSpPr/>
            <p:nvPr/>
          </p:nvSpPr>
          <p:spPr>
            <a:xfrm>
              <a:off x="3091541" y="2451652"/>
              <a:ext cx="6944139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7" name="テキスト ボックス 17">
              <a:hlinkClick r:id="rId2" action="ppaction://hlinksldjump"/>
            </p:cNvPr>
            <p:cNvSpPr txBox="1"/>
            <p:nvPr/>
          </p:nvSpPr>
          <p:spPr>
            <a:xfrm>
              <a:off x="3140113" y="2532677"/>
              <a:ext cx="6726352" cy="76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/>
                <a:t>데이터 </a:t>
              </a:r>
              <a:r>
                <a:rPr kumimoji="1" lang="ko-KR" altLang="en-US" sz="2800" b="1" dirty="0"/>
                <a:t>수집 및 </a:t>
              </a:r>
              <a:r>
                <a:rPr kumimoji="1" lang="ko-KR" altLang="en-US" sz="2800" b="1" dirty="0" smtClean="0"/>
                <a:t>전처리</a:t>
              </a:r>
              <a:endParaRPr kumimoji="1" lang="ja-JP" altLang="en-US" sz="2800" b="1" dirty="0"/>
            </a:p>
          </p:txBody>
        </p:sp>
      </p:grpSp>
      <p:grpSp>
        <p:nvGrpSpPr>
          <p:cNvPr id="22" name="グループ化 18"/>
          <p:cNvGrpSpPr/>
          <p:nvPr/>
        </p:nvGrpSpPr>
        <p:grpSpPr>
          <a:xfrm>
            <a:off x="438288" y="3194839"/>
            <a:ext cx="5002423" cy="578464"/>
            <a:chOff x="1965105" y="2451651"/>
            <a:chExt cx="8070575" cy="848415"/>
          </a:xfrm>
        </p:grpSpPr>
        <p:sp>
          <p:nvSpPr>
            <p:cNvPr id="23" name="正方形/長方形 19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24" name="正方形/長方形 20">
              <a:hlinkClick r:id="" action="ppaction://noaction"/>
            </p:cNvPr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テキスト ボックス 21">
              <a:hlinkClick r:id="rId3" action="ppaction://hlinksldjump"/>
            </p:cNvPr>
            <p:cNvSpPr txBox="1"/>
            <p:nvPr/>
          </p:nvSpPr>
          <p:spPr>
            <a:xfrm>
              <a:off x="3137169" y="2532676"/>
              <a:ext cx="4596170" cy="767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/>
                <a:t>알고리즘 구현</a:t>
              </a:r>
              <a:endParaRPr kumimoji="1" lang="ja-JP" altLang="en-US" sz="2800" b="1" dirty="0"/>
            </a:p>
          </p:txBody>
        </p:sp>
      </p:grpSp>
      <p:grpSp>
        <p:nvGrpSpPr>
          <p:cNvPr id="26" name="グループ化 14"/>
          <p:cNvGrpSpPr/>
          <p:nvPr/>
        </p:nvGrpSpPr>
        <p:grpSpPr>
          <a:xfrm>
            <a:off x="436461" y="1488078"/>
            <a:ext cx="5002423" cy="578464"/>
            <a:chOff x="1965105" y="2451651"/>
            <a:chExt cx="8070575" cy="848415"/>
          </a:xfrm>
        </p:grpSpPr>
        <p:sp>
          <p:nvSpPr>
            <p:cNvPr id="27" name="正方形/長方形 15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1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8" name="正方形/長方形 16"/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9" name="テキスト ボックス 17">
              <a:hlinkClick r:id="rId4" action="ppaction://hlinksldjump"/>
            </p:cNvPr>
            <p:cNvSpPr txBox="1"/>
            <p:nvPr/>
          </p:nvSpPr>
          <p:spPr>
            <a:xfrm>
              <a:off x="3140115" y="2532676"/>
              <a:ext cx="5405282" cy="767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 smtClean="0"/>
                <a:t>AI </a:t>
              </a:r>
              <a:r>
                <a:rPr kumimoji="1" lang="ko-KR" altLang="en-US" sz="2800" b="1" dirty="0" smtClean="0"/>
                <a:t>월드컵 소개</a:t>
              </a:r>
              <a:endParaRPr kumimoji="1" lang="ja-JP" altLang="en-US" sz="2800" b="1" dirty="0"/>
            </a:p>
          </p:txBody>
        </p:sp>
      </p:grpSp>
      <p:grpSp>
        <p:nvGrpSpPr>
          <p:cNvPr id="30" name="グループ化 18"/>
          <p:cNvGrpSpPr/>
          <p:nvPr/>
        </p:nvGrpSpPr>
        <p:grpSpPr>
          <a:xfrm>
            <a:off x="438288" y="4038119"/>
            <a:ext cx="5002423" cy="578464"/>
            <a:chOff x="1965105" y="2451651"/>
            <a:chExt cx="8070575" cy="848415"/>
          </a:xfrm>
        </p:grpSpPr>
        <p:sp>
          <p:nvSpPr>
            <p:cNvPr id="31" name="正方形/長方形 19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32" name="正方形/長方形 20">
              <a:hlinkClick r:id="" action="ppaction://noaction"/>
            </p:cNvPr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33" name="テキスト ボックス 21">
              <a:hlinkClick r:id="rId3" action="ppaction://hlinksldjump"/>
            </p:cNvPr>
            <p:cNvSpPr txBox="1"/>
            <p:nvPr/>
          </p:nvSpPr>
          <p:spPr>
            <a:xfrm>
              <a:off x="3137169" y="2532676"/>
              <a:ext cx="4596170" cy="767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/>
                <a:t>대회 결과</a:t>
              </a:r>
              <a:endParaRPr kumimoji="1" lang="ja-JP" altLang="en-US" sz="2800" b="1" dirty="0"/>
            </a:p>
          </p:txBody>
        </p:sp>
      </p:grpSp>
      <p:pic>
        <p:nvPicPr>
          <p:cNvPr id="5122" name="Picture 2" descr="C:\Users\Affinity\AppData\Local\Microsoft\Windows\INetCache\IE\O5MN9S4V\robot-3164180_960_72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80" y="414382"/>
            <a:ext cx="1286510" cy="173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26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9"/>
    </mc:Choice>
    <mc:Fallback>
      <p:transition spd="slow" advTm="11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CC"/>
                </a:solidFill>
                <a:latin typeface="+mn-ea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에 정의 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 smtClean="0">
                <a:solidFill>
                  <a:srgbClr val="0000CC"/>
                </a:solidFill>
                <a:latin typeface="+mn-ea"/>
              </a:rPr>
              <a:t>규칙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알고리즘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( 8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개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데드락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볼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아웃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킥오프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코너킥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퇴장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로봇 </a:t>
            </a:r>
            <a:r>
              <a:rPr lang="ko-KR" altLang="en-US" dirty="0">
                <a:solidFill>
                  <a:srgbClr val="0000CC"/>
                </a:solidFill>
                <a:latin typeface="+mn-ea"/>
              </a:rPr>
              <a:t>축구 </a:t>
            </a:r>
            <a:r>
              <a:rPr lang="ko-KR" altLang="en-US" dirty="0" smtClean="0">
                <a:solidFill>
                  <a:srgbClr val="0000CC"/>
                </a:solidFill>
                <a:latin typeface="+mn-ea"/>
              </a:rPr>
              <a:t>해설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알고리즘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( 10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개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슛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시도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코너킥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플레이어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플레이어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자살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블락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드리블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숏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패스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롱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패스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싸움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클리어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특정 </a:t>
            </a:r>
            <a:r>
              <a:rPr lang="ko-KR" altLang="en-US" dirty="0" smtClean="0">
                <a:solidFill>
                  <a:srgbClr val="0000CC"/>
                </a:solidFill>
                <a:latin typeface="+mn-ea"/>
              </a:rPr>
              <a:t>상황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 해설 알고리즘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( 8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개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741600" lvl="1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경기 추세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전반전 종료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경기 종료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경기 상황 등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741600" lvl="1" indent="-285750">
              <a:buFont typeface="Wingdings" panose="05000000000000000000" pitchFamily="2" charset="2"/>
              <a:buChar char="Ø"/>
            </a:pP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1574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알고리즘 구현 방향 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2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158750" lvl="0">
              <a:buClr>
                <a:schemeClr val="dk1"/>
              </a:buClr>
              <a:buSzPct val="100000"/>
            </a:pPr>
            <a:endParaRPr lang="en-US" altLang="ko-KR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158750" lvl="0">
              <a:buClr>
                <a:schemeClr val="dk1"/>
              </a:buClr>
              <a:buSzPct val="100000"/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&lt;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데드락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정의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&gt;</a:t>
            </a:r>
            <a:endParaRPr lang="en-US" altLang="ko-KR" sz="1600" dirty="0" smtClean="0">
              <a:solidFill>
                <a:srgbClr val="3366FF"/>
              </a:solidFill>
              <a:latin typeface="+mn-ea"/>
              <a:cs typeface="Malgun Gothic"/>
              <a:sym typeface="Malgun Gothic"/>
            </a:endParaRPr>
          </a:p>
          <a:p>
            <a:pPr marL="914400" lvl="1" indent="-298450">
              <a:buClr>
                <a:schemeClr val="dk1"/>
              </a:buClr>
              <a:buSzPct val="100000"/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공의 </a:t>
            </a:r>
            <a:r>
              <a:rPr lang="ko-KR" altLang="en-US" sz="1600" dirty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속도가 </a:t>
            </a:r>
            <a:r>
              <a:rPr lang="en-US" altLang="ko-KR" sz="1600" dirty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4</a:t>
            </a:r>
            <a:r>
              <a:rPr lang="ko-KR" altLang="en-US" sz="1600" dirty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초 동안 </a:t>
            </a:r>
            <a:r>
              <a:rPr lang="en-US" altLang="ko-KR" sz="1600" dirty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0.4m/s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속도 미만</a:t>
            </a:r>
          </a:p>
          <a:p>
            <a:pPr marL="158750" lvl="0">
              <a:buClr>
                <a:schemeClr val="dk1"/>
              </a:buClr>
              <a:buSzPts val="1100"/>
            </a:pPr>
            <a:endParaRPr lang="en-US" altLang="ko-KR" dirty="0" smtClean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158750" lvl="0">
              <a:buClr>
                <a:schemeClr val="dk1"/>
              </a:buClr>
              <a:buSzPct val="100000"/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&lt;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데드락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구현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&gt;</a:t>
            </a:r>
            <a:endParaRPr lang="ko-KR" altLang="en-US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4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초 동안의 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80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개의 프레임을 변수에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담음</a:t>
            </a:r>
            <a:endParaRPr lang="ko-KR" altLang="en-US" sz="16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각 프레임과 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+1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프레임이 갖는 공의 좌표를 </a:t>
            </a:r>
            <a:endParaRPr lang="en-US" altLang="ko-KR" sz="1600" dirty="0" smtClean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615950" lvl="1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-US" altLang="ko-KR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   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통해 두 좌표 사이의 거리를 계산</a:t>
            </a:r>
            <a:endParaRPr lang="ko-KR" altLang="en-US" sz="16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 startAt="3"/>
            </a:pP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시간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(1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프레임 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0.05ms)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으로 나누어 속도를 구하고 변수에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담음</a:t>
            </a:r>
            <a:endParaRPr lang="ko-KR" altLang="en-US" sz="16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 startAt="3"/>
            </a:pP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변수의 모든 속도가 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0.4m/s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미만인 경우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데드락으로 판정</a:t>
            </a:r>
            <a:endParaRPr lang="ko-KR" altLang="en-US" sz="16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457200" lvl="0" indent="-2984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Api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규칙 </a:t>
            </a:r>
            <a:r>
              <a:rPr lang="en-US" altLang="ko-KR" sz="2400" b="1" dirty="0" smtClean="0"/>
              <a:t>(</a:t>
            </a:r>
            <a:r>
              <a:rPr lang="ko-KR" altLang="en-US" sz="2400" b="1" dirty="0" err="1" smtClean="0"/>
              <a:t>데드락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Google Shape;100;p20"/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8802" y="1454758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도넛 3"/>
          <p:cNvSpPr/>
          <p:nvPr/>
        </p:nvSpPr>
        <p:spPr>
          <a:xfrm>
            <a:off x="7581409" y="1280849"/>
            <a:ext cx="1086666" cy="1048428"/>
          </a:xfrm>
          <a:prstGeom prst="donut">
            <a:avLst>
              <a:gd name="adj" fmla="val 80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21250206">
            <a:off x="4898573" y="1673343"/>
            <a:ext cx="2584866" cy="1565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font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ko-KR" b="1" dirty="0" smtClean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정의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b="1" dirty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수비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파울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4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chemeClr val="tx1"/>
                </a:solidFill>
                <a:latin typeface="+mn-ea"/>
              </a:rPr>
              <a:t>지역에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수비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4</a:t>
            </a:r>
            <a:r>
              <a:rPr lang="ko-KR" altLang="ko-KR" sz="1400" b="1" dirty="0" smtClean="0">
                <a:solidFill>
                  <a:srgbClr val="3333FF"/>
                </a:solidFill>
                <a:latin typeface="+mn-ea"/>
              </a:rPr>
              <a:t>명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파울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400" dirty="0" err="1">
                <a:solidFill>
                  <a:schemeClr val="tx1"/>
                </a:solidFill>
                <a:latin typeface="+mn-ea"/>
              </a:rPr>
              <a:t>패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널</a:t>
            </a:r>
            <a:r>
              <a:rPr lang="ko-KR" altLang="ko-KR" sz="1400" dirty="0" err="1">
                <a:solidFill>
                  <a:schemeClr val="tx1"/>
                </a:solidFill>
                <a:latin typeface="+mn-ea"/>
              </a:rPr>
              <a:t>티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chemeClr val="tx1"/>
                </a:solidFill>
                <a:latin typeface="+mn-ea"/>
              </a:rPr>
              <a:t>지역에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공격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3</a:t>
            </a:r>
            <a:r>
              <a:rPr lang="ko-KR" altLang="ko-KR" sz="1400" b="1" dirty="0" smtClean="0">
                <a:solidFill>
                  <a:srgbClr val="3333FF"/>
                </a:solidFill>
                <a:latin typeface="+mn-ea"/>
              </a:rPr>
              <a:t>명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지역 파울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상대방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골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지역에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1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이상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solidFill>
                  <a:srgbClr val="3333FF"/>
                </a:solidFill>
                <a:latin typeface="+mn-ea"/>
              </a:rPr>
              <a:t>체류</a:t>
            </a:r>
            <a:r>
              <a:rPr lang="ko-KR" altLang="en-US" sz="1400" b="1" dirty="0" err="1">
                <a:solidFill>
                  <a:srgbClr val="3333FF"/>
                </a:solidFill>
                <a:latin typeface="+mn-ea"/>
              </a:rPr>
              <a:t>시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</a:t>
            </a:r>
          </a:p>
          <a:p>
            <a:pPr lvl="2" fontAlgn="ctr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당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팀 골키퍼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초 동안 퇴장</a:t>
            </a:r>
            <a:endParaRPr lang="en-US" altLang="ko-KR" sz="2000" b="1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158750" lvl="0">
              <a:buClr>
                <a:schemeClr val="dk1"/>
              </a:buClr>
              <a:buSzPts val="1100"/>
            </a:pPr>
            <a:endParaRPr lang="en-US" altLang="ko-KR" b="1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&lt;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파울 구현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&gt;</a:t>
            </a:r>
            <a:endParaRPr lang="ko-KR" altLang="en-US" b="1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741600" lvl="1" indent="-284400">
              <a:lnSpc>
                <a:spcPct val="13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20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프레임 데이터를 담고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20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프레임의 좌표가 </a:t>
            </a:r>
            <a:endParaRPr lang="en-US" altLang="ko-KR" sz="14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741600" lvl="1" indent="-284400">
              <a:lnSpc>
                <a:spcPct val="130000"/>
              </a:lnSpc>
              <a:buClr>
                <a:schemeClr val="dk1"/>
              </a:buClr>
              <a:buSzPts val="1800"/>
            </a:pPr>
            <a:r>
              <a:rPr lang="en-US" altLang="ko-KR" sz="14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      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모두 골 지역에 있는지 </a:t>
            </a:r>
            <a:r>
              <a:rPr lang="ko-KR" altLang="en-US" sz="14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확인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  <a:p>
            <a:pPr marL="741600" lvl="1" indent="-284400">
              <a:lnSpc>
                <a:spcPct val="130000"/>
              </a:lnSpc>
              <a:buClr>
                <a:schemeClr val="dk1"/>
              </a:buClr>
              <a:buSzPts val="1800"/>
              <a:buFont typeface="+mj-ea"/>
              <a:buAutoNum type="circleNumDbPlain" startAt="2"/>
            </a:pP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10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선수 중 파울이 아닌 선수는 </a:t>
            </a:r>
            <a:r>
              <a:rPr lang="ko-KR" altLang="en-US" sz="14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제외</a:t>
            </a:r>
            <a:endParaRPr lang="en-US" altLang="ko-KR" sz="14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741600" lvl="1" indent="-284400">
              <a:lnSpc>
                <a:spcPct val="130000"/>
              </a:lnSpc>
              <a:buClr>
                <a:schemeClr val="dk1"/>
              </a:buClr>
              <a:buSzPts val="1800"/>
              <a:buFont typeface="+mj-ea"/>
              <a:buAutoNum type="circleNumDbPlain" startAt="2"/>
            </a:pP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남은 선수들 파울선수로 출력</a:t>
            </a:r>
          </a:p>
          <a:p>
            <a:pPr marL="0" lvl="2" font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lvl="2" fontAlgn="ctr"/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lvl="2" font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7765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Api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규칙</a:t>
            </a:r>
            <a:r>
              <a:rPr lang="en-US" altLang="ko-KR" sz="2400" b="1" dirty="0" smtClean="0"/>
              <a:t> (</a:t>
            </a:r>
            <a:r>
              <a:rPr lang="ko-KR" altLang="en-US" sz="2400" b="1" dirty="0" smtClean="0"/>
              <a:t>파울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37" y="1357441"/>
            <a:ext cx="2717800" cy="185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462" y="3322052"/>
            <a:ext cx="2692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도넛 4"/>
          <p:cNvSpPr/>
          <p:nvPr/>
        </p:nvSpPr>
        <p:spPr>
          <a:xfrm>
            <a:off x="7264662" y="3547113"/>
            <a:ext cx="762856" cy="799706"/>
          </a:xfrm>
          <a:prstGeom prst="donut">
            <a:avLst>
              <a:gd name="adj" fmla="val 60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288600" y="2380477"/>
            <a:ext cx="1896531" cy="2168"/>
          </a:xfrm>
          <a:prstGeom prst="straightConnector1">
            <a:avLst/>
          </a:prstGeom>
          <a:ln w="698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액자 7"/>
          <p:cNvSpPr/>
          <p:nvPr/>
        </p:nvSpPr>
        <p:spPr>
          <a:xfrm>
            <a:off x="6447100" y="1545771"/>
            <a:ext cx="1770926" cy="1670950"/>
          </a:xfrm>
          <a:prstGeom prst="frame">
            <a:avLst>
              <a:gd name="adj1" fmla="val 5036"/>
            </a:avLst>
          </a:prstGeom>
          <a:solidFill>
            <a:srgbClr val="FF0000">
              <a:alpha val="9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460240" y="3075806"/>
            <a:ext cx="2804422" cy="66474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612420" y="2173037"/>
            <a:ext cx="686340" cy="2082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3612420" y="2392035"/>
            <a:ext cx="686340" cy="2501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 fontAlgn="ctr">
              <a:buFont typeface="Wingdings" panose="05000000000000000000" pitchFamily="2" charset="2"/>
              <a:buChar char="l"/>
            </a:pPr>
            <a:endParaRPr lang="en-US" altLang="ko-KR" sz="1867" dirty="0"/>
          </a:p>
          <a:p>
            <a:pPr marL="444500" lvl="0" indent="-285750">
              <a:spcBef>
                <a:spcPts val="1600"/>
              </a:spcBef>
              <a:buClr>
                <a:srgbClr val="31394D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444500" lvl="0" indent="-285750">
              <a:spcBef>
                <a:spcPts val="1600"/>
              </a:spcBef>
              <a:buClr>
                <a:srgbClr val="31394D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볼 아웃 정의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pPr marL="901700" lvl="1" indent="-285750">
              <a:buClr>
                <a:srgbClr val="31394D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공이 </a:t>
            </a:r>
            <a:r>
              <a:rPr lang="ko-KR" altLang="en-US" b="1" dirty="0" smtClean="0">
                <a:solidFill>
                  <a:srgbClr val="0000CC"/>
                </a:solidFill>
                <a:latin typeface="+mn-ea"/>
              </a:rPr>
              <a:t>볼 아웃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지역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으로 나감</a:t>
            </a:r>
          </a:p>
          <a:p>
            <a:pPr marL="44450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44450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파울 구현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&gt;</a:t>
            </a:r>
            <a:endParaRPr lang="ko-KR" altLang="en-US" dirty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3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볼 아웃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지역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파악</a:t>
            </a:r>
            <a:endParaRPr lang="en-US" altLang="ko-KR" dirty="0" smtClean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3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endParaRPr lang="en-US" altLang="ko-KR" dirty="0" smtClean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3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공이 볼 아웃 지역에 있는지 파악</a:t>
            </a:r>
            <a:endParaRPr lang="ko-KR" altLang="en-US" dirty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44450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A</a:t>
            </a:r>
            <a:r>
              <a:rPr lang="en-US" altLang="ko-KR" sz="2400" b="1" dirty="0" err="1" smtClean="0"/>
              <a:t>pi</a:t>
            </a:r>
            <a:r>
              <a:rPr lang="ko-KR" altLang="en-US" sz="2400" b="1" dirty="0" smtClean="0"/>
              <a:t> 규칙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볼 아웃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51" y="3450339"/>
            <a:ext cx="3092958" cy="152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액자 4"/>
          <p:cNvSpPr/>
          <p:nvPr/>
        </p:nvSpPr>
        <p:spPr>
          <a:xfrm>
            <a:off x="8121215" y="3398521"/>
            <a:ext cx="254000" cy="662940"/>
          </a:xfrm>
          <a:prstGeom prst="frame">
            <a:avLst>
              <a:gd name="adj1" fmla="val 6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8134715" y="4314871"/>
            <a:ext cx="254000" cy="662940"/>
          </a:xfrm>
          <a:prstGeom prst="frame">
            <a:avLst>
              <a:gd name="adj1" fmla="val 6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5231073" y="4318607"/>
            <a:ext cx="254000" cy="662940"/>
          </a:xfrm>
          <a:prstGeom prst="frame">
            <a:avLst>
              <a:gd name="adj1" fmla="val 6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5219498" y="3409539"/>
            <a:ext cx="254000" cy="662940"/>
          </a:xfrm>
          <a:prstGeom prst="frame">
            <a:avLst>
              <a:gd name="adj1" fmla="val 6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914118">
            <a:off x="3773918" y="3584064"/>
            <a:ext cx="1393777" cy="783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 rot="8278003">
            <a:off x="8405226" y="3475900"/>
            <a:ext cx="513868" cy="8436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C:\Users\Affinity\Google 드라이브\project\캡쳐영상\slow\새 폴더\새 폴더\ball_out.gif"/>
          <p:cNvPicPr>
            <a:picLocks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73" y="1413410"/>
            <a:ext cx="3174797" cy="18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79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슛 정의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&gt;</a:t>
            </a: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플레이어가 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후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10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공을 터치한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프레임의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정보를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이용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ko-KR" sz="1400" b="1" dirty="0" smtClean="0">
                <a:solidFill>
                  <a:srgbClr val="3333FF"/>
                </a:solidFill>
                <a:latin typeface="+mn-ea"/>
              </a:rPr>
              <a:t>방향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이 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지역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ko-KR" sz="1400" dirty="0" smtClean="0">
                <a:solidFill>
                  <a:srgbClr val="041A3E"/>
                </a:solidFill>
                <a:latin typeface="+mn-ea"/>
              </a:rPr>
              <a:t>일정</a:t>
            </a:r>
            <a:r>
              <a:rPr lang="en-US" altLang="ko-KR" sz="14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시간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동안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공에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다른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충돌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없어야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함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일정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속도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이상</a:t>
            </a:r>
          </a:p>
          <a:p>
            <a:pPr marL="0" lvl="2" fontAlgn="ctr">
              <a:lnSpc>
                <a:spcPct val="100000"/>
              </a:lnSpc>
            </a:pPr>
            <a:endParaRPr lang="en-US" altLang="ko-KR" sz="1600" dirty="0" smtClean="0">
              <a:solidFill>
                <a:srgbClr val="041A3E"/>
              </a:solidFill>
              <a:latin typeface="+mn-ea"/>
            </a:endParaRPr>
          </a:p>
          <a:p>
            <a:pPr marL="0" lvl="2" fontAlgn="ctr">
              <a:lnSpc>
                <a:spcPct val="100000"/>
              </a:lnSpc>
            </a:pP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&lt;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슛 구현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&gt;</a:t>
            </a: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 smtClean="0">
                <a:solidFill>
                  <a:srgbClr val="041A3E"/>
                </a:solidFill>
                <a:latin typeface="+mn-ea"/>
              </a:rPr>
              <a:t>방향성이</a:t>
            </a:r>
            <a:r>
              <a:rPr lang="en-US" altLang="ko-KR" sz="14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중요하므로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벡터로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처리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골대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선분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구함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abs(y) &lt;= 0.9</a:t>
            </a: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x좌표의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변화</a:t>
            </a:r>
            <a:r>
              <a:rPr lang="x-none" altLang="ko-KR" sz="1400">
                <a:solidFill>
                  <a:srgbClr val="041A3E"/>
                </a:solidFill>
                <a:latin typeface="+mn-ea"/>
              </a:rPr>
              <a:t>(</a:t>
            </a:r>
            <a:r>
              <a:rPr lang="ko-KR" altLang="ko-KR" sz="1400">
                <a:solidFill>
                  <a:srgbClr val="041A3E"/>
                </a:solidFill>
                <a:latin typeface="+mn-ea"/>
              </a:rPr>
              <a:t>벡터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)에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따라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방향을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체크</a:t>
            </a:r>
            <a:endParaRPr lang="ko-KR" altLang="ko-KR" sz="1400" dirty="0">
              <a:solidFill>
                <a:srgbClr val="041A3E"/>
              </a:solidFill>
              <a:latin typeface="+mn-ea"/>
            </a:endParaRP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연장선과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골대의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교차점을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 smtClean="0">
                <a:solidFill>
                  <a:srgbClr val="041A3E"/>
                </a:solidFill>
                <a:latin typeface="+mn-ea"/>
              </a:rPr>
              <a:t>구함</a:t>
            </a:r>
            <a:endParaRPr lang="en-US" altLang="ko-KR" sz="1600" dirty="0">
              <a:solidFill>
                <a:srgbClr val="041A3E"/>
              </a:solidFill>
              <a:latin typeface="+mn-ea"/>
            </a:endParaRPr>
          </a:p>
          <a:p>
            <a:pPr marL="0" lvl="1" fontAlgn="ctr"/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0" lvl="1" fontAlgn="ctr"/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1" fontAlgn="ctr"/>
            <a:endParaRPr lang="en-US" altLang="ko-KR" sz="1400" dirty="0" smtClean="0">
              <a:solidFill>
                <a:srgbClr val="041A3E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축구 해설 규칙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슛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Picture 2" descr="C:\Users\Affinity\Google 드라이브\project\캡쳐영상\slow\새 폴더\새 폴더\shot.gif"/>
          <p:cNvPicPr>
            <a:picLocks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86" y="1798562"/>
            <a:ext cx="3370707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5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fontAlgn="ctr"/>
            <a:r>
              <a:rPr lang="en-US" altLang="ko-KR" sz="2000" dirty="0" smtClean="0">
                <a:solidFill>
                  <a:schemeClr val="tx1"/>
                </a:solidFill>
                <a:latin typeface="+mj-ea"/>
                <a:ea typeface="+mj-ea"/>
              </a:rPr>
              <a:t>&lt;</a:t>
            </a:r>
            <a:r>
              <a:rPr lang="ko-KR" altLang="en-US" dirty="0" err="1" smtClean="0">
                <a:solidFill>
                  <a:schemeClr val="tx1"/>
                </a:solidFill>
                <a:latin typeface="+mj-ea"/>
                <a:ea typeface="+mj-ea"/>
              </a:rPr>
              <a:t>블락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 정의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&gt;</a:t>
            </a:r>
            <a:endParaRPr lang="ko-KR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838800" lvl="1" indent="-285750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상대선수의 </a:t>
            </a: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터치 후 </a:t>
            </a:r>
            <a:r>
              <a:rPr lang="ko-KR" altLang="en-US" sz="1400" b="1" dirty="0">
                <a:solidFill>
                  <a:srgbClr val="3333FF"/>
                </a:solidFill>
                <a:latin typeface="+mn-ea"/>
              </a:rPr>
              <a:t>골키퍼의 </a:t>
            </a:r>
            <a:r>
              <a:rPr lang="ko-KR" altLang="en-US" sz="1400" b="1" dirty="0" smtClean="0">
                <a:solidFill>
                  <a:srgbClr val="3333FF"/>
                </a:solidFill>
                <a:latin typeface="+mn-ea"/>
              </a:rPr>
              <a:t>공 터치</a:t>
            </a:r>
            <a:endParaRPr lang="en-US" altLang="ko-KR" sz="1400" b="1" dirty="0" smtClean="0">
              <a:solidFill>
                <a:srgbClr val="3333FF"/>
              </a:solidFill>
              <a:latin typeface="+mn-ea"/>
            </a:endParaRPr>
          </a:p>
          <a:p>
            <a:pPr marL="158750" lvl="0">
              <a:buClr>
                <a:schemeClr val="dk1"/>
              </a:buClr>
              <a:buSzPts val="1100"/>
            </a:pPr>
            <a:endParaRPr lang="en-US" altLang="ko-KR" sz="1400" dirty="0" smtClean="0">
              <a:solidFill>
                <a:srgbClr val="041A3E"/>
              </a:solidFill>
              <a:latin typeface="+mn-ea"/>
              <a:sym typeface="Malgun Gothic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&lt;</a:t>
            </a:r>
            <a:r>
              <a:rPr lang="ko-KR" altLang="en-US" dirty="0" err="1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블락</a:t>
            </a:r>
            <a:r>
              <a:rPr lang="ko-KR" altLang="en-US" dirty="0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구현</a:t>
            </a:r>
            <a:r>
              <a:rPr lang="en-US" altLang="ko-KR" dirty="0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&gt;</a:t>
            </a:r>
            <a:endParaRPr lang="ko-KR" altLang="en-US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958850" lvl="1" indent="-342900">
              <a:lnSpc>
                <a:spcPct val="14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전반전 후반전을 먼저 파악</a:t>
            </a:r>
          </a:p>
          <a:p>
            <a:pPr marL="958850" lvl="1" indent="-342900">
              <a:lnSpc>
                <a:spcPct val="14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전반전일 경우 오른쪽 </a:t>
            </a:r>
            <a:r>
              <a:rPr lang="ko-KR" altLang="en-US" sz="1400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패널티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altLang="en-US" sz="14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지역 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파악</a:t>
            </a:r>
          </a:p>
          <a:p>
            <a:pPr marL="615950" lvl="1">
              <a:lnSpc>
                <a:spcPct val="140000"/>
              </a:lnSpc>
              <a:buClr>
                <a:schemeClr val="dk1"/>
              </a:buClr>
              <a:buSzPct val="100000"/>
            </a:pPr>
            <a:r>
              <a:rPr lang="ko-KR" altLang="en-US" sz="14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     상대팀 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선수 파악</a:t>
            </a:r>
          </a:p>
          <a:p>
            <a:pPr marL="958850" lvl="1" indent="-342900">
              <a:lnSpc>
                <a:spcPct val="140000"/>
              </a:lnSpc>
              <a:buClr>
                <a:schemeClr val="dk1"/>
              </a:buClr>
              <a:buSzPct val="100000"/>
              <a:buFont typeface="+mj-ea"/>
              <a:buAutoNum type="circleNumDbPlain" startAt="3"/>
            </a:pP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골키퍼의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공터치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파악</a:t>
            </a:r>
          </a:p>
          <a:p>
            <a:pPr marL="958850" lvl="1" indent="-342900">
              <a:lnSpc>
                <a:spcPct val="140000"/>
              </a:lnSpc>
              <a:buClr>
                <a:schemeClr val="dk1"/>
              </a:buClr>
              <a:buSzPct val="100000"/>
              <a:buFont typeface="+mj-ea"/>
              <a:buAutoNum type="circleNumDbPlain" startAt="3"/>
            </a:pPr>
            <a:r>
              <a:rPr lang="ko-KR" altLang="en-US" sz="1400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블락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판정</a:t>
            </a:r>
          </a:p>
          <a:p>
            <a:pPr lvl="0"/>
            <a:endParaRPr lang="ko-KR" altLang="en-US" sz="1100" dirty="0">
              <a:solidFill>
                <a:schemeClr val="dk1"/>
              </a:solidFill>
              <a:latin typeface="+mn-ea"/>
            </a:endParaRPr>
          </a:p>
          <a:p>
            <a:pPr marL="0" lvl="1">
              <a:buClr>
                <a:schemeClr val="tx1"/>
              </a:buClr>
            </a:pPr>
            <a:endParaRPr lang="ko-KR" altLang="en-US" sz="1400" dirty="0">
              <a:solidFill>
                <a:srgbClr val="041A3E"/>
              </a:solidFill>
              <a:latin typeface="+mn-ea"/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축구 해설 규칙 </a:t>
            </a:r>
            <a:r>
              <a:rPr lang="en-US" altLang="ko-KR" sz="2400" b="1" dirty="0" smtClean="0"/>
              <a:t>(</a:t>
            </a:r>
            <a:r>
              <a:rPr lang="ko-KR" altLang="en-US" sz="2400" b="1" dirty="0" err="1" smtClean="0"/>
              <a:t>블</a:t>
            </a:r>
            <a:r>
              <a:rPr lang="ko-KR" altLang="en-US" sz="2400" b="1" dirty="0" err="1"/>
              <a:t>락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" name="Google Shape;157;p28"/>
          <p:cNvPicPr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160" y="1476940"/>
            <a:ext cx="36576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블락.avi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5400" y="3209006"/>
            <a:ext cx="3657600" cy="16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3518" y="87814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fontAlgn="ctr"/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드리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블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정의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dirty="0">
              <a:solidFill>
                <a:schemeClr val="tx1"/>
              </a:solidFill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공과 가까운 </a:t>
            </a:r>
            <a:r>
              <a:rPr lang="ko-KR" altLang="en-US" dirty="0" smtClean="0">
                <a:solidFill>
                  <a:schemeClr val="tx1"/>
                </a:solidFill>
              </a:rPr>
              <a:t>위치에서 짧은 </a:t>
            </a:r>
            <a:r>
              <a:rPr lang="ko-KR" altLang="en-US" b="1" dirty="0" smtClean="0">
                <a:solidFill>
                  <a:srgbClr val="3333FF"/>
                </a:solidFill>
              </a:rPr>
              <a:t>시간 안에 </a:t>
            </a:r>
            <a:r>
              <a:rPr lang="ko-KR" altLang="en-US" b="1" dirty="0">
                <a:solidFill>
                  <a:srgbClr val="3333FF"/>
                </a:solidFill>
              </a:rPr>
              <a:t>공을 </a:t>
            </a:r>
            <a:r>
              <a:rPr lang="ko-KR" altLang="en-US" b="1" dirty="0" smtClean="0">
                <a:solidFill>
                  <a:srgbClr val="3333FF"/>
                </a:solidFill>
              </a:rPr>
              <a:t>재 터치</a:t>
            </a:r>
            <a:endParaRPr lang="en-US" altLang="ko-KR" b="1" dirty="0" smtClean="0">
              <a:solidFill>
                <a:srgbClr val="3333FF"/>
              </a:solidFill>
              <a:latin typeface="+mn-ea"/>
            </a:endParaRPr>
          </a:p>
          <a:p>
            <a:pPr fontAlgn="ctr">
              <a:lnSpc>
                <a:spcPct val="130000"/>
              </a:lnSpc>
            </a:pP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fontAlgn="ctr">
              <a:lnSpc>
                <a:spcPct val="130000"/>
              </a:lnSpc>
            </a:pP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&lt;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드리블 구현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&gt;</a:t>
            </a:r>
          </a:p>
          <a:p>
            <a:pPr marL="895950" indent="-342900" fontAlgn="ctr">
              <a:lnSpc>
                <a:spcPct val="130000"/>
              </a:lnSpc>
              <a:buFont typeface="+mj-ea"/>
              <a:buAutoNum type="circleNumDbPlain"/>
            </a:pP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공 터치</a:t>
            </a: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895950" indent="-342900" fontAlgn="ctr">
              <a:lnSpc>
                <a:spcPct val="130000"/>
              </a:lnSpc>
              <a:buFont typeface="+mj-ea"/>
              <a:buAutoNum type="circleNumDbPlain"/>
            </a:pP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0.5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초 이내 같은 플레이어 재 터치</a:t>
            </a:r>
            <a:endParaRPr lang="ko-KR" altLang="ko-KR" dirty="0">
              <a:solidFill>
                <a:srgbClr val="041A3E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축구 해설 규칙 </a:t>
            </a:r>
            <a:r>
              <a:rPr lang="en-US" altLang="ko-KR" sz="2400" b="1" dirty="0" smtClean="0"/>
              <a:t>( </a:t>
            </a:r>
            <a:r>
              <a:rPr lang="ko-KR" altLang="en-US" sz="2400" b="1" dirty="0" smtClean="0"/>
              <a:t>드리블 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Picture 2" descr="C:\Users\Affinity\Google 드라이브\project\캡쳐영상\slow\새 폴더\새 폴더\dribble.gif"/>
          <p:cNvPicPr>
            <a:picLocks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970" y="2484559"/>
            <a:ext cx="3691890" cy="239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36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3518" y="87814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fontAlgn="ctr"/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패스 정의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dirty="0">
              <a:solidFill>
                <a:schemeClr val="tx1"/>
              </a:solidFill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공과 가까운 위치에서 </a:t>
            </a:r>
            <a:r>
              <a:rPr lang="ko-KR" altLang="en-US" dirty="0" smtClean="0">
                <a:solidFill>
                  <a:schemeClr val="tx1"/>
                </a:solidFill>
              </a:rPr>
              <a:t>일</a:t>
            </a:r>
            <a:r>
              <a:rPr lang="ko-KR" altLang="en-US" dirty="0">
                <a:solidFill>
                  <a:schemeClr val="tx1"/>
                </a:solidFill>
              </a:rPr>
              <a:t>정</a:t>
            </a:r>
            <a:r>
              <a:rPr lang="ko-KR" altLang="en-US" dirty="0" smtClean="0">
                <a:solidFill>
                  <a:schemeClr val="tx1"/>
                </a:solidFill>
              </a:rPr>
              <a:t> 시간 안에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571500" lvl="1"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smtClean="0">
                <a:solidFill>
                  <a:srgbClr val="3333FF"/>
                </a:solidFill>
              </a:rPr>
              <a:t>같은 팀이 공을 재 터치</a:t>
            </a:r>
            <a:endParaRPr lang="ko-KR" altLang="en-US" b="1" dirty="0">
              <a:solidFill>
                <a:srgbClr val="3333FF"/>
              </a:solidFill>
            </a:endParaRPr>
          </a:p>
          <a:p>
            <a:pPr fontAlgn="ctr">
              <a:lnSpc>
                <a:spcPct val="130000"/>
              </a:lnSpc>
            </a:pP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fontAlgn="ctr">
              <a:lnSpc>
                <a:spcPct val="130000"/>
              </a:lnSpc>
            </a:pP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&lt;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패스 구현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&gt;</a:t>
            </a:r>
          </a:p>
          <a:p>
            <a:pPr marL="895950" indent="-342900" fontAlgn="ctr">
              <a:lnSpc>
                <a:spcPct val="130000"/>
              </a:lnSpc>
              <a:buFont typeface="+mj-ea"/>
              <a:buAutoNum type="circleNumDbPlain"/>
            </a:pP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공 터치</a:t>
            </a: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895950" indent="-342900" fontAlgn="ctr">
              <a:buFont typeface="+mj-ea"/>
              <a:buAutoNum type="circleNumDbPlain"/>
            </a:pP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0.5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초 이내 같은 팀 다른 플레이어 터치</a:t>
            </a: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553050" fontAlgn="ctr"/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                     (</a:t>
            </a:r>
            <a:r>
              <a:rPr lang="ko-KR" altLang="en-US" dirty="0" err="1" smtClean="0">
                <a:solidFill>
                  <a:srgbClr val="041A3E"/>
                </a:solidFill>
                <a:latin typeface="+mn-ea"/>
              </a:rPr>
              <a:t>숏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 패스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)</a:t>
            </a: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축구 해설 규칙 </a:t>
            </a:r>
            <a:r>
              <a:rPr lang="en-US" altLang="ko-KR" sz="2400" b="1" dirty="0" smtClean="0"/>
              <a:t>( </a:t>
            </a:r>
            <a:r>
              <a:rPr lang="ko-KR" altLang="en-US" sz="2400" b="1" dirty="0" smtClean="0"/>
              <a:t>패</a:t>
            </a:r>
            <a:r>
              <a:rPr lang="ko-KR" altLang="en-US" sz="2400" b="1" dirty="0"/>
              <a:t>스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" name="오른쪽 화살표 3"/>
          <p:cNvSpPr/>
          <p:nvPr/>
        </p:nvSpPr>
        <p:spPr>
          <a:xfrm rot="18869030">
            <a:off x="4208374" y="3077745"/>
            <a:ext cx="1336824" cy="102453"/>
          </a:xfrm>
          <a:prstGeom prst="rightArrow">
            <a:avLst/>
          </a:prstGeom>
          <a:solidFill>
            <a:srgbClr val="FF010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9" name="Picture 2" descr="C:\Users\Affinity\Google 드라이브\project\캡쳐영상\slow\새 폴더\새 폴더\short_pass.gif"/>
          <p:cNvPicPr>
            <a:picLocks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244" y="1811692"/>
            <a:ext cx="3098038" cy="28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endParaRPr lang="en-US" altLang="ko-KR" b="1" dirty="0" smtClean="0">
              <a:solidFill>
                <a:srgbClr val="041A3E"/>
              </a:solidFill>
              <a:latin typeface="+mj-ea"/>
              <a:ea typeface="+mj-ea"/>
            </a:endParaRPr>
          </a:p>
          <a:p>
            <a:pPr fontAlgn="ctr"/>
            <a:r>
              <a:rPr lang="en-US" altLang="ko-KR" b="1" dirty="0">
                <a:solidFill>
                  <a:srgbClr val="041A3E"/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solidFill>
                  <a:srgbClr val="041A3E"/>
                </a:solidFill>
                <a:latin typeface="+mj-ea"/>
                <a:ea typeface="+mj-ea"/>
              </a:rPr>
              <a:t>&lt;</a:t>
            </a:r>
            <a:r>
              <a:rPr lang="ko-KR" altLang="en-US" sz="2000" b="1" dirty="0" smtClean="0">
                <a:solidFill>
                  <a:srgbClr val="041A3E"/>
                </a:solidFill>
                <a:latin typeface="+mj-ea"/>
                <a:ea typeface="+mj-ea"/>
              </a:rPr>
              <a:t>해설 출력 구현</a:t>
            </a:r>
            <a:r>
              <a:rPr lang="en-US" altLang="ko-KR" sz="2000" b="1" dirty="0" smtClean="0">
                <a:solidFill>
                  <a:srgbClr val="041A3E"/>
                </a:solidFill>
                <a:latin typeface="+mj-ea"/>
                <a:ea typeface="+mj-ea"/>
              </a:rPr>
              <a:t>&gt;</a:t>
            </a:r>
            <a:endParaRPr lang="en-US" altLang="ko-KR" sz="2000" b="1" dirty="0">
              <a:solidFill>
                <a:srgbClr val="041A3E"/>
              </a:solidFill>
              <a:latin typeface="+mj-ea"/>
              <a:ea typeface="+mj-ea"/>
            </a:endParaRPr>
          </a:p>
          <a:p>
            <a:pPr marL="741600" lvl="1" indent="-284400"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자료 구조의 </a:t>
            </a:r>
            <a:r>
              <a:rPr lang="ko-KR" altLang="en-US" b="1" dirty="0" smtClean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큐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를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사용 </a:t>
            </a:r>
            <a:endParaRPr lang="en-US" altLang="ko-KR" dirty="0" smtClean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en-US" altLang="ko-KR" dirty="0" smtClean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2</a:t>
            </a:r>
            <a:r>
              <a:rPr lang="ko-KR" altLang="en-US" dirty="0" smtClean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초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(80frame)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간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데이터 누적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b="1" dirty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우선순위가 가장 높은 해설 </a:t>
            </a:r>
            <a:r>
              <a:rPr lang="ko-KR" altLang="en-US" b="1" dirty="0" smtClean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출력</a:t>
            </a:r>
            <a:endParaRPr lang="en-US" altLang="ko-KR" b="1" dirty="0" smtClean="0">
              <a:solidFill>
                <a:srgbClr val="3333FF"/>
              </a:solidFill>
              <a:latin typeface="+mn-ea"/>
              <a:cs typeface="Malgun Gothic"/>
              <a:sym typeface="Malgun Gothic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출력 후 큐의 모든 데이터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삭제</a:t>
            </a:r>
            <a:endParaRPr lang="en-US" altLang="ko-KR" b="1" dirty="0" smtClean="0">
              <a:solidFill>
                <a:srgbClr val="3333FF"/>
              </a:solidFill>
              <a:latin typeface="+mn-ea"/>
              <a:cs typeface="Malgun Gothic"/>
              <a:sym typeface="Malgun Gothic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-US" altLang="ko-KR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   </a:t>
            </a:r>
            <a:r>
              <a:rPr lang="ko-KR" altLang="en-US" sz="16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해설 출력 알고리즘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Google Shape;192;p33"/>
          <p:cNvSpPr/>
          <p:nvPr/>
        </p:nvSpPr>
        <p:spPr>
          <a:xfrm>
            <a:off x="5770002" y="1598632"/>
            <a:ext cx="619609" cy="2774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슛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Google Shape;193;p33"/>
          <p:cNvSpPr/>
          <p:nvPr/>
        </p:nvSpPr>
        <p:spPr>
          <a:xfrm>
            <a:off x="6857727" y="1598632"/>
            <a:ext cx="619609" cy="2774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</a:t>
            </a:r>
            <a:r>
              <a:rPr lang="ko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Google Shape;194;p33"/>
          <p:cNvSpPr/>
          <p:nvPr/>
        </p:nvSpPr>
        <p:spPr>
          <a:xfrm>
            <a:off x="7685588" y="1598632"/>
            <a:ext cx="879473" cy="2774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드리블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Google Shape;195;p33"/>
          <p:cNvCxnSpPr/>
          <p:nvPr/>
        </p:nvCxnSpPr>
        <p:spPr>
          <a:xfrm>
            <a:off x="6083592" y="1971063"/>
            <a:ext cx="333326" cy="5819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96;p33"/>
          <p:cNvCxnSpPr/>
          <p:nvPr/>
        </p:nvCxnSpPr>
        <p:spPr>
          <a:xfrm>
            <a:off x="7162314" y="1941966"/>
            <a:ext cx="5635" cy="6101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97;p33"/>
          <p:cNvCxnSpPr/>
          <p:nvPr/>
        </p:nvCxnSpPr>
        <p:spPr>
          <a:xfrm flipH="1">
            <a:off x="7981310" y="1962057"/>
            <a:ext cx="224493" cy="5916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198;p33"/>
          <p:cNvSpPr/>
          <p:nvPr/>
        </p:nvSpPr>
        <p:spPr>
          <a:xfrm>
            <a:off x="5578995" y="2693466"/>
            <a:ext cx="2986065" cy="610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 : 슛1, 패스2, 드리블3</a:t>
            </a:r>
            <a:endParaRPr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Google Shape;199;p33"/>
          <p:cNvSpPr/>
          <p:nvPr/>
        </p:nvSpPr>
        <p:spPr>
          <a:xfrm>
            <a:off x="6387213" y="3951241"/>
            <a:ext cx="1534936" cy="610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: 슛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Google Shape;200;p33"/>
          <p:cNvCxnSpPr/>
          <p:nvPr/>
        </p:nvCxnSpPr>
        <p:spPr>
          <a:xfrm>
            <a:off x="7163666" y="3355909"/>
            <a:ext cx="2930" cy="5179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32806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lvl="0" indent="-298450">
              <a:buClr>
                <a:schemeClr val="dk1"/>
              </a:buClr>
              <a:buSzPts val="1100"/>
              <a:buFont typeface="Malgun Gothic"/>
              <a:buAutoNum type="arabicPeriod"/>
            </a:pPr>
            <a:endParaRPr lang="en-US" altLang="ko-KR" sz="1100" dirty="0" smtClean="0">
              <a:solidFill>
                <a:srgbClr val="666666"/>
              </a:solidFill>
            </a:endParaRPr>
          </a:p>
          <a:p>
            <a:pPr marL="457200" lvl="0" indent="-298450">
              <a:buClr>
                <a:schemeClr val="dk1"/>
              </a:buClr>
              <a:buSzPts val="1100"/>
              <a:buFont typeface="Malgun Gothic"/>
              <a:buAutoNum type="arabicPeriod"/>
            </a:pPr>
            <a:endParaRPr lang="en-US" altLang="ko-KR" sz="1100" dirty="0">
              <a:solidFill>
                <a:srgbClr val="666666"/>
              </a:solidFill>
            </a:endParaRPr>
          </a:p>
          <a:p>
            <a:pPr marL="457200" lvl="0" indent="-298450">
              <a:buClr>
                <a:schemeClr val="dk1"/>
              </a:buClr>
              <a:buSzPts val="1100"/>
              <a:buFont typeface="Malgun Gothic"/>
              <a:buAutoNum type="arabicPeriod"/>
            </a:pPr>
            <a:endParaRPr lang="en-US" altLang="ko-KR" sz="1100" dirty="0" smtClean="0">
              <a:solidFill>
                <a:srgbClr val="666666"/>
              </a:solidFill>
            </a:endParaRPr>
          </a:p>
          <a:p>
            <a:pPr marL="457200" lvl="0" indent="-298450">
              <a:buClr>
                <a:schemeClr val="dk1"/>
              </a:buClr>
              <a:buSzPts val="1100"/>
              <a:buFont typeface="Malgun Gothic"/>
              <a:buAutoNum type="arabicPeriod"/>
            </a:pPr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marL="158750" lvl="0">
              <a:buClr>
                <a:schemeClr val="dk1"/>
              </a:buClr>
              <a:buSzPts val="1100"/>
            </a:pP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&lt;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데이터 준비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&gt;</a:t>
            </a:r>
            <a:endParaRPr lang="ko-KR" altLang="en-US" dirty="0">
              <a:solidFill>
                <a:srgbClr val="041A3E"/>
              </a:solidFill>
              <a:latin typeface="+mn-ea"/>
            </a:endParaRPr>
          </a:p>
          <a:p>
            <a:pPr marL="901700" lvl="1" indent="-285750">
              <a:lnSpc>
                <a:spcPct val="150000"/>
              </a:lnSpc>
              <a:buClr>
                <a:schemeClr val="tx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플레이어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과 공의 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x, y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좌표 및 벡터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총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44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개의 </a:t>
            </a:r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marL="615950" lvl="1">
              <a:lnSpc>
                <a:spcPct val="150000"/>
              </a:lnSpc>
              <a:buClr>
                <a:schemeClr val="tx1"/>
              </a:buClr>
              <a:buSzPts val="1100"/>
            </a:pPr>
            <a:r>
              <a:rPr lang="ko-KR" altLang="en-US" dirty="0">
                <a:solidFill>
                  <a:srgbClr val="041A3E"/>
                </a:solidFill>
                <a:latin typeface="+mn-ea"/>
              </a:rPr>
              <a:t>    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feature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와 규칙기반 해설로 얻은 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label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을</a:t>
            </a:r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marL="615950" lvl="1">
              <a:lnSpc>
                <a:spcPct val="150000"/>
              </a:lnSpc>
              <a:buClr>
                <a:schemeClr val="tx1"/>
              </a:buClr>
              <a:buSzPts val="1100"/>
            </a:pPr>
            <a:r>
              <a:rPr lang="en-US" altLang="ko-KR" dirty="0">
                <a:solidFill>
                  <a:srgbClr val="041A3E"/>
                </a:solidFill>
                <a:latin typeface="+mn-ea"/>
              </a:rPr>
              <a:t>	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활용</a:t>
            </a:r>
            <a:endParaRPr lang="en-US" altLang="ko-KR" sz="1100" dirty="0" smtClean="0">
              <a:solidFill>
                <a:srgbClr val="041A3E"/>
              </a:solidFill>
              <a:latin typeface="+mn-ea"/>
            </a:endParaRPr>
          </a:p>
          <a:p>
            <a:pPr marL="615950" lvl="1">
              <a:buClr>
                <a:srgbClr val="666666"/>
              </a:buClr>
              <a:buSzPts val="1100"/>
            </a:pPr>
            <a:endParaRPr lang="ko-KR" altLang="en-US" sz="1100" dirty="0">
              <a:solidFill>
                <a:srgbClr val="666666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   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인공지능 적용 해설   </a:t>
            </a:r>
            <a:endParaRPr lang="ko-KR" altLang="en-US" sz="2400" b="1" dirty="0">
              <a:latin typeface="+mj-ea"/>
            </a:endParaRPr>
          </a:p>
        </p:txBody>
      </p:sp>
      <p:pic>
        <p:nvPicPr>
          <p:cNvPr id="10" name="Google Shape;252;p42"/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90623" y="1830547"/>
            <a:ext cx="3017520" cy="2385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2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2063143" y="2545661"/>
            <a:ext cx="5017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+mj-ea"/>
              </a:rPr>
              <a:t>AI</a:t>
            </a:r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월드컵 소개</a:t>
            </a:r>
            <a:endParaRPr lang="ko-KR" altLang="en-US" sz="6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654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6"/>
    </mc:Choice>
    <mc:Fallback>
      <p:transition spd="slow" advTm="243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numCol="2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인공지능 적용 해설 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2" name="Google Shape;225;p38"/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050" y="1585732"/>
            <a:ext cx="3797606" cy="31255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utoShape 2" descr="data:image/png;base64,iVBORw0KGgoAAAANSUhEUgAAAYIAAAEGCAYAAABo25JHAAAABHNCSVQICAgIfAhkiAAAAAlwSFlz%0AAAALEgAACxIB0t1+/AAAADh0RVh0U29mdHdhcmUAbWF0cGxvdGxpYiB2ZXJzaW9uMy4xLjEsIGh0%0AdHA6Ly9tYXRwbG90bGliLm9yZy8QZhcZAAAgAElEQVR4nO3dd3hUZfbA8e+bUAIk9CpFpFgQQihS%0ARJOAikoRjF0QCQrquhZ23bVh3/XHqqurC+qCIigouoquCkhCFSsCBkQQwYb0XgIESPL+/jgzJIRM%0AMpnMzL2TOZ/nmSfJzJ07J23Ofdt5jbUWpZRS0SvG6QCUUko5SxOBUkpFOU0ESikV5TQRKKVUlNNE%0AoJRSUa6S0wGUVf369W3Lli0Deu7BgwepUaNGcAMKE43dGRq7MyI1djfHvWzZsp3W2gbFPRZxiaBl%0Ay5YsXbo0oOcuXLiQ1NTU4AYUJhq7MzR2Z0Rq7G6O2xjzm6/HtGtIKaWinCYCpZSKcpoIlFIqykXc%0AGIFSyl2OHTvGxo0bycnJCdo5a9WqxZo1a4J2vnBxQ9xxcXE0a9aMypUr+/0cTQRKqXLZuHEjCQkJ%0AtGzZEmNMUM554MABEhISgnKucHI6bmstu3btYuPGjZx22ml+P0+7hpRS5ZKTk0O9evWClgRU4Iwx%0A1KtXr8ytM00ESqly0yTgHoH8LjQRBMv774P+MyilIpAmgmBYuBDS0qB/f6cjUUqpMtNEUF7Z2TBi%0AhHyemQkHDjgbj1JRZteuXSQlJZGUlETjxo1p2rTp8a+PHj3q93kmTZrE1q1bA4ph/vz5fPXVVyUe%0AM2bMGP71r38FdP5Q00RQXvffD7/+Ck8+CUePwqxZTkekVFSpV68eWVlZZGVlceuttzJ69OjjX1ep%0AUsXv84Q6EbiZTh8tj4ULYdw4uPNO+Otf4fnn4b334JprnI5MBcPYsaTefz/odq7+u/tuyMry79hF%0AiyAlpdiHquXlQWysfJGUBAFeSU+ZMoXx48dz9OhRzj33XMaNG0d+fj7p6elkZWVhrWXUqFE0atSI%0ArKwsrrnmGqpVq8aSJUt48MEHmTlzJpUqVeLSSy/lH//4B9u2beO2225jw4YNxMTE8MILL9CgQQNe%0AeeUVYmNjmTRpEi+//DLnnntuiXEtX76c2267jcOHD9O2bVsmTZpErVq1eO6555g4cSKVKlUiMTGR%0AqVOnMn/+fEaPHo0xhpiYGBYvXhz0wnaaCAJ18KB0CbVuLa2B2FgYPBimToXDh6FaNacjdIevviK1%0Ad+/IezPdtAkefJCchg2JK/ympILHRxIIllWrVvH+++/zxRdfUKlSJUaNGsX06dNp3bo1O3fu5Lvv%0AvgNg79691K5dm3//+9+MGzeOpKQktm3bxqxZs/j+++8xxrB3714A7rzzTv7617/So0cPfv31VwYM%0AGMCqVau4+eabqV+/PjfddJNf6wiGDh3KxIkT6dWrFw888ABPPPEEzzzzDE899RS//fYbVapUOf6a%0ATz/9NBMmTKB79+5kZ2cTFxcX9J+VJoJA3Xcf/PKLXNV4s3NaGvznPzJWcNllzsbnFnfcQW716lQ6%0AeLDg5xQJpk6F/Hzitm+HjAy49FKnI4oMQeoDPxyEhVlz587lm2++oWvXrnLOw4dp3rw5F198MWvX%0AruXOO++kf//+9O3b96Tn1q1bl5iYGEaOHEn//v0ZMGDA8XOuXbv2+HF79uzh8OHDZYpr165d5OTk%0A0KtXLwBuvPFGbrjhBgDOPvtshg4dyqBBgxg8eDAAvXr14q677mLIkCFcccUVxMfHl/2HUQodIwjE%0AokUFXULJyQX3p6ZC7dowY4ZjobnKrl2wbBmVDh2SLrNIYS1MngzdunG0Th2YONHpiFQArLWMGDHi%0A+HjB2rVreeihh6hXrx4rV67k/PPPZ/z48dxyyy0nPbdy5cosXbqUwYMH88EHH9DfMyPQWsuSJUuO%0An3PTpk1UC2Lrf86cOdx666188803dOvWjby8PMaMGcOECRPIzs6mR48erFu3Lmiv56WJoKyKdgkV%0AVqUKDBwIH34Ix445E5+bzJsH1pIXFwevveZ0NP5bsgR++AFGjmRr377y+9yyxemoVBldeOGFvPPO%0AO+zcuROQK/ENGzawY8cOrLVcddVVPP744yxfvhyAhIQEDnhm/R04cID9+/czYMAAnnvuOb799tvj%0A5xw/fvzx18jyjIcUfm5p6tWrR7Vq1fjiiy8AeOONN0hJSSEvL4+NGzfSp08fnnrqKXbu3MmhQ4f4%0A6aefSExM5P7776dz584ntEiCRRNBWd1/P/z8M0yaVHxXR1oa7NkjrYZol5kJtWqx4dprZWD9p5+c%0Ajsg/U6bIGM9VV7Glf3/Iy5MWgoooHTp04JFHHuHCCy8kMTGRvn37sm3bNn7//XeSk5NJSkoiPT2d%0AJz0XdOnp6dx8880kJSWxZ88e+vfvT8eOHUlJSeHZZ58FYPz48Xz++eckJibSrl07Jnpai4MGDeKd%0Ad97hvPPOO/4GX5I33niD0aNHk5iYyOrVqxkzZgy5ublcf/31JCYm0rlzZ+655x4SEhJ45plnaN++%0APYmJicTHxxfblVVu1tqIunXp0sUGasGCBQE/11pr7cKF1oK1d9zh+5hDh6ytXt3a224r32sVUe7Y%0Awy0/39oWLay9/HL7xTvvWGuMtWPGOB1V6Q4ftrZ2bWuHDLHWen7uqanWtmplbV6es7GVUbj+Zlav%0AXh30c+7fvz/o5wwHt8Rd3O8EWGp9vK9qi8Bf3i6hVq3g//7P93HVqkG/flJyIj8/fPG5zbp1sGED%0A9O3LkQYNoG9fudLOy3M6spJ9+CHs3QvDhxfcN2qUtALnz3csLKVCSROBvx54oOQuocLS0mDrVojg%0ABSbllpkpHy+6SD6OGAG//y7jBm42eTI0awa9exfcd/nlULeuDhorvzz++OPHVzZ7b2PHjnU6rBLp%0A9FF/fPopvPAC3HGHf3Of+/eXgeMZM6CUhSUVVkYGnHaaDKr//jsMGiRvppMmSevAjTZvhjlzZGpw%0A4XUDcXEwbBiMHw87dkCDBs7FqFzv4Ycf5uGHH3Y6jDLRFkFp/O0SKqxmTbjwQkkEkbaQKhiOHYMF%0AC058w69aFa6/Hj74AHbvdi62knjWDnDjjSc/NnKkfF9TpoQ/LqVCTBNBaR54QGa7+NMlVFhamiw4%0AW7EidLG51ZIlUnzP2y3kNWIEHDkCb73lTFwlsVbe5M89F04//eTH27WDXr2keygak7uq0DQRlMTb%0AJfTHP5Z9Ofxll0FMTHQuLsvIkO+9T58T7+/USerGTJrkTFwlWboUVq8+cZC4qJEj4ccf5e9CqQpE%0AE4EvhbuEAhnoadBAVh1H0oraYMnMhHPOgTp1Tn4sPR2WL3dfS2nyZBkLuPpq38dcdRXUqqWDxqrC%0A0UTgy4MPSpfQq68GXiMnLU2uMn/4IbixudnevfD11yd3C3kNGSID6W5aaZyTI91Vl18ub/S+VK8O%0AQ4fCu++6d5wjCgVjP4L09PSgrtj9+eefmT59eonHzJ0793g9IadpIijO4sUFXUKpqYGfx/tLfv/9%0AoIQVERYskAFXXzOD6tWTGURTp8r+DW7w0UeyGrykbiGvkSNlnOONN0IelvKPP/sRWGvJL2Fdz2uv%0AvcYZZ5wRtJj8SQRuoomgqEOHpPuiZUv/Zwn50rw5dOsWXeMEmZkQHw89evg+Jj1dCtJ99FH44irJ%0A5MnQtClccEHpx3bsKL9THTQu1t13y7WTPzdjfD/Wr1+145/ffXdgsaxfv5527doxZMgQzj77bLZs%0A2cKoUaPo2rUrZ599No8//vjxY8877zyysrLIzc2ldu3a3HfffXTs2JGePXuyfft2AKZPn0779u3p%0A2LEjvT3rTHJzc/nTn/5Et27dSExMZIpnVtl9993HggULSEpK4oUXXig11p07d3LZZZeRmJjIueee%0Ay6pVqwDZ8KZjx44kJSXRuXNnDh48yKZNmzjvvPNISkqiffv2fpW0KI0mgqK8XUKTJskbWnmlpclA%0A5IYN5T9XJMjIkMVYlSv7PqZvX3njdcOg8ZYtsnZg2DD/9xwYORK+/z66FwwGQYi3IwDghx9+YPTo%0A0axevZqmTZsyduxYli5dyooVK8jMzGT16tUnPWffvn2kpKSwYsUKevbsySTP3+ljjz3GvHnzWLFi%0ABe97WvkTJkygYcOGLFmyhG+++YaJEyeyYcMGxo4dS+/evcnKyuLOO+8sNc6HHnqI7t27s3LlSh59%0A9FGGe1qn3r0IsrKy+PTTT4mLi2Pq1KkMHDiQrKwsVqxYQWJiYrl/TrqgrLDFi2WXsdtvL1+XUGFp%0AabJA6f334a67gnNOt/r5Z0mipX2fsbEyV3/sWNkApmnT8MRXnGnTpOxFcWsHfLn2Whg9GiZMgJ49%0AQxdbBArWlrwHDhwu934EAK1btz6+HwHAW2+9xauvvkpubi6bN29m9erVtGvX7oTnVKtWjUs9+090%0A6dKFxYsXA7IvwLBhw7jqqqtIS0sDICMjgzVr1hzvBtq3b19AZaI/++wzZs6cCUDfvn0ZPnw4Bw8e%0ALHYvgnPOOYdbbrmFnJwcBg8eTMeOHcv+gylCWwRehw7JLKGWLQObJeRL27bQoUN0dA8VLStRkvR0%0AGUtwsq/du+9Ajx5Qlv7h+HhZHPf227BvX8jCU+VXeEvHdevW8fzzzzN//nxWrlzJJZdcQk5OzknP%0AKbzPcWxsLLm5uQBMnDiRxx57jF9//ZXOnTuzZ88erLW8+OKLx8ckvvvuOy7wp4vRT8XtRdCnTx8W%0ALlxIkyZNGDZsGNOmTSv362gi8HrwQVi/PnhdQoWlpUlrY9u24J7XbTIzZVzEnzfVNm3g/PPl5+1U%0AX/uyZdLF488gcVEjR8qWpG++GfSwVGjs37+fhIQEatasyZYtW5gzZ06Znv/zzz/To0cPnnjiCerU%0AqcOmTZu4+OKLefHFF48ni3Xr1nH48OEy7U8AcP755x9/Q587dy5NmzalRo0axe5F8Ntvv9G4cWNG%0AjRpFenr68b0SykMTAcBnnwW/S6iwtDR5s/vww+Cf2y3y8qSg3EUXySigP0aMkCqln38e2th8mTxZ%0ASl9cc03Zn9uliyyOmzBBB40jROfOnWnXrh1nnnkmw4YNO75VpL9Gjx5Nhw4d6NChA71796Z9+/bc%0AcssttG3b9vjA7ejRo8nNzaVTp07k5eXRsWNHvwaLH3/8cb788ksSExN5+OGHec0zvbq4vQjmzZtH%0Ax44d6dSpEzNmzOCOO+4I6OdxAl/1qd16C/p+BAcPWtumjbWnnWbtgQMBn7tE+fnWtm5t7SWXBHwK%0A1+9H8NVXslfD9OknPeQz9gMHrI2Pt3bEiNDGVpycHGvr1rX22mtLPKzEn/uLL8r3/M03wY0tSHQ/%0AgvBzS9yu2Y/AGNPcGLPAGLPaGPO9MeakEURjTKoxZp8xJstzC3/JvjFjpEvo1VeD3yXkZYy0CubN%0AkwVXFVFmpnyfZekfjY+Xlbxvvw3Z2aGLrTgffyyLwgLpFvK6/npZZKYrjSPDkSPSAl261P37YoRZ%0AKLuGcoE/W2vbAT2A240x7Yo5brG1Nslze7yYx0Pns89kmsMf/nBi/flQSEuT6pWemQEVTkaG1BKq%0AX79szxsxQsp5/Pe/oYnLl8mT4ZRTpEpsoGrVkkT25pvhT2SqbHbtklX+3n77tWvDtqBx1qxZJ+1P%0AcOWVV4bltf0VskRgrd1irV3u+fwAsAZwcJ5gEd5ZQqeeCv/4R+hfr1s3eeOpiLOHDhyAL78MbJ8B%0Ab7XPcJac2LoVZs+GG27wf+2AL6NGSRKIoFWkoWDdOk6SmyvTmn/5RWpJnX22zOTLyYE1a8KSwPv1%0A63d8VpH39u6774bs9QL5XYRlHYExpiXQCfi6mId7GmNWAJuBe6y13xfz/FHAKIBGjRqxcOHCgOLI%0Azs4+/tzW48fTfN06sp59lr1LlwZ0vrJq260bjWfO5PPZs8mvVq1Mzy0cu9vU+/JLOuTmktWgAXuL%0AibG02FukpNBq4kS+fuMNDjdvHrpAPZq98w5t8vJYctZZHCrlZ1rqz91azmnZkrx//pPlbdoENc7y%0ACtffTHx8PBs3bqRWrVoYfycKlCIvL69Ms26KE3voEHFbt2KOHeNo/focrVtXWgExMcS0aEG1TZsw%0Aa9eS07gxuTVruibu8rDWsm/fPg4ePFim370JdSY3xsQDi4C/W2tnFHmsJpBvrc02xvQDnrfWti3p%0AfF27drVLA3zjXrhwIampqTJL5fzz4bbbZNepcJk/X/rQ33tPuorK4HjsbnTnnfDKK1Kvp2rVkx4u%0ANfbNm2Xa6b33wpNPhi5OkBk+iYlSSNCPlcF+/dyff17qIGRlSQkKlwjX38yxY8fYuHFjsXPyA5WT%0Ak0NcXFxgT7ZWxuL274dKlaS7spi/S/LyZMe5I0ekm69WLf9nvIUi7iCJi4ujWbNmVC6yut8Ys8xa%0A27XYJ/kaRQ7GDagMzAH+5OfxvwL1Szqm3LOGDh60tm1ba1u2DN0sIV+OHZOZKkOGlPmprp41dOaZ%0AJc6I8iv2/v2tPeUUa3NzgxdXcZYtk5k+L73k1+F+xb5rl7VVq1p7++3liy3IXP03U4qAY1+zxtrO%0AneV3fNNNpf+PHzlibXq6HH/llfL+UA5u/pnj0KwhA7wKrLHWPuvjmMae4zDGdEPGLHaFKiYAHnpI%0AZg6EcpaQL5UqSeXNjz5yT+XN8vr9dymz7c9q4pKkp0vLICMjOHH5Up61A77UrQtXXikVVQ8dCt55%0AA7VhA7RqRWrv3lLyIxpYCy+9BJ07w2+/yVjcK6+U/j9epYq8FzzzjLTUk5Ol7EmUCeWsoV7ADUCf%0AQtND+xljbjXG3Oo55kpglWeM4AXgWk/mComaq1bBc89Jl1DR3bPCJS1Nmqzz5zvz+sHmLStR3g3p%0ABw6UJnwoC9EdOSK1hQYPLn7TnPIYOVLKTYR79lNRR47IBjo7dpAXFwdnnQX33FNxpy2DrNgfOFBm%0A/51/PqxcKXtL+MsY+POfZcHn2rWyqVKYxg1dw1dTwa23gLuGDh2S5p8TXUKFHT4si6hGjizT01zb%0A5Lz2WmubNJFFcz74Hfvdd1tbubK1O3YEJ7ai3ntP/gZmzfL7KX7Hnp9v7emnW9urV2CxBcvtt8v3%0A+N579vN335XuEWOsrVfP2n//29qjR52Nz09+/9w/+sjahg2la+75563NyyvfC69cae2pp1obF2ft%0A22+X+emu/T+1DnUNuY63JowTXUKFxcXBgAHwwQeRv6glPx/mzpW5+MGYLZKeLmstQlW/Z/JkaNKk%0A/N1YxTFGWgWffy71i5zw5psy+eFPf4K0NI7WqyfdI8uXyyD2HXdIAcSPP478shiHDkkLYOBAaNxY%0AruDvvFP2yi6PDh1gyRIpIXLNNfDYY5H/s/JD9CSCESNYNn68c11ChaWlyWwFp2rsBEtWFuzcWf5u%0AIa/ERPkHDMWagm3bYNYsWTtQKUSzpm+8UfZheOWV0Jy/JKtXSyI677yTq+cmJUnC9m4ENHCgJO+s%0ArPDHGQzLlslYwEsvSZfOkiXQvn3wzt+woVQBGDYMHn0UrrtOCgxWYFGTCJYtN3S9/Q/uWAB66aUy%0AYBnpi8u84wPlWZ1b1IgR8gYVhIqKJ3jzzbLvO1BWDRpI3/Trr8uCpXA5cACuuEJaum+/XfymQMZI%0AS/S77+Df/4YVK+TN9KabZHOeSJCXJ0muRw9ZCDZ3rgzyFjc1tLyqVpUW5D/+Ae+8I7vobN4c/Ndx%0AiahJBDt3ykdXbCoVHw8XXyyJIJKbnRkZchXfuHHwznnddfJPGMxBY2ulldGtG7QrrspJEI0cKTWM%0AwpXkrZXX/PFHSQKnnFLy8ZUry17c69fL1fQbb8hK2yeecMeMJ19++01a8/ffL8l25cqy1bUKhDHw%0A17/KplKrV8vfz/LloX1Nh0RNIjj3XIiJsSxa5HQkHmlpMvVy2TKnIwnMoUNSqynY/e116sg/+rRp%0AwbuqzsqSK+HyFJjzV58+cNpp4StEN26cJIC//71sJdRr14ann5YyC5deCg8/LKU+3nhDxn7c5M03%0AZYxj+XK5Sn/7bZmyGy6DBkk3bmysdL2FsDyEU6ImESQkwOmnH+DTT52OxGPgQPnDitTuoU8/lbUQ%0AoRh4HTFCVikHa/+GyZNlvngw1w74EhMjV+gLF8pVeih9+aVc1Q8cKFeugWjdWqa8Ll4srYlhw+TK%0A1w1XTHv3SoXXIUOkRtCKFdK1F6QyFmXSsaOMRSQlyfTcv/0tslvzRURNIgBITNzH11+Ht/vWp7p1%0ApeLpe+9F5h9UZqZ04Zx/fvDP3acPtGgRnO6ho0eldTFoUPiuIocPlyQfykHjHTuk8mmzZjBlSvln%0Ay5x3nvSbTp0qA+upqdJqDWD/3WColZUl3Y7vvAOPPy6JqVUrR2I5rlEjWf8zdKgsTB0ypMIMIkdV%0AIujYcS9Hjkhid4W0NLlqXL3a6UjKLjNT3jyqVw/+ub2b22dkSPdZecycKSWIw9Et5NWkiVylT54c%0AmhXkeXlypbxjh1xIBGtxXEyMvLmtXStXvJmZciX+pz9JCy1UvLWBVq2CTz6BP/+ZTqNHy4XG55/L%0Am26oZnqVVVycTAZ48kl46y25mNu61emoyi2qEkGHDvswBvd0Dw0eLM3cSOse2rJF+tyDNW20OMOH%0AyxvE66+X7zxTpshgdihjLc6oUfJG/b//Bf/cjz0mM2bGjZM9IIKtenXZw3vdOvk9PP+87DH9/PNl%0AT2z5+bB9u/Tvf/ihTPl88EFJ9BdcIPtbx8dLMuvQQcYrnn2Wzf37y8yx7t2D//2VlzEyaD1jhvwf%0AnHNO8Ge5hZlL0mx4JCTk0qGDtDLHjHE6GuTKsWdP+YN66CGno/Hf3LnyMRTjA16tWsnV1muvwQMP%0ABNYvvH27tAhGjw7/FWXfvtK9NXGi9CkHy+zZMsNn+HCZ+hlKjRvLnsx//KOMRdx9tyxYe/ppuOwy%0AeZPfuhU2bjzxtmnTiZ8XTR6xsTIe0ayZ9L337y+fN20qH1u25Md16zjFyYWf/rj8cpkwcdll0jqe%0AOjX4pUvCJKoSAch04FdflQWsxU23Dru0NKkF8/PPzveB+isjQ+bMh7rkcnq6DF4uXizFwMrqzTdl%0AY5JQrh3wJTZWBr0ffVQ2RTnttPKf87ffpH86MVHekMM1aJqYKL/z2bMlIQweLPfHxp68Or5qVXkz%0Ab9ZMpuoVfoP33ho2LH1DIIfGJsqsUyfpax48GNLSSAX5fZ96qjOD2gGKqq4hkPeTQ4dcNB3YWxzr%0A/fedjcNf1haUlSjvAGVprrhCpnsFOmg8eTJ07Sr93E4YMUJ+RsEYND5yRCqc5ubKuEAoxmZKYgz0%0A6yfz9196SZL0/ffDyy9LyQrvKvPDh2WNwsKFcoU8dqyUtrj8culCadKk/LvCuU2TJvL9XnedfH3a%0AaXLf4MHy/S9c6PqtTKOuReCd5LJokUu6H1u1kilpM2bI1ZbbrVol3QGh7Bbyql5d/rmmTpXVsAkJ%0A/j83K0umG44bF7r4StO8ufR5v/aa9OuXp3tq9GippzNjhvTXO6VyZbj1VrmpAtWqwbRpLO3Th67H%0AjskMrK++KhgjiomRMZAePQpup58e+ospP7kjijBq1AjOPNNFA8YgV75ffBEZS/29+wWEIxGAXHke%0AOiTTCMvCu3bg2mtDEpbfRo6U3+vMmYGfY9o0uQr/y1/KVl5ZhZcxZLdpI2Xup0yR2Vc7d0qNqzFj%0A5M1n+nT5mz7rLKhXDy65RLoPP/lEVqQ7JOoSAUj30OLFLir+6d228oMPnI3DH5mZ8kfcrFl4Xq97%0Ad3m9snQPedcOXHaZ/LM5qX9/6SaYMCGw53//vcxASk4O/TaeKvjq1ZNW4WOPwZw58ma/erX8PV99%0AtVwkPPGEHFOvnlylDh8uXW5ZWdIVGAZRmQhSUmRvmJUrnY7E46yzZBqd26eR5uRIn1q4WgMgfdMj%0ARkiL6Ycf/HvO7NlyJRbOtQO+VKok8X/ySdnXRHiLySUkyJWkW+bSq8DFxMj/e3o6/Oc/0n25d68s%0AVHvySXkfmD1bWhWdOsk+yqmpcN99cqG4bVtowgrJWV3OO07gmu4hY6RVsGCBo83DUn3+uSSDcM/J%0Av+EGGWCcPNm/4ydPlmb4xReHMir/3XSTTLUsS6vGWnne+vVSW6dJk9DFp5yVkCBTpe+/X8YUtm6V%0AWYRvvgk33ywD8M8+K92CwSzwWEhUJoLmzWVg3w3lVI5LS5O+Km/NeDfKzJTBwpSU8L5uo0bSxTJl%0ASulN5R07ZBbL0KHuuYI+7TRJnq++6n9/5AsvSA2gJ58M/89bOcsY+Zu57jpZxPf119KFUZZWcRlF%0AZSIA+d/69FMXlfnp0kUylJu7hzIyZAGcEwt9RoyQK6VPPin5OCfXDpRk5EjpGpozp/RjP/9c1pYM%0AGiQDxErFxcn/3hlnhOT0UZsIkpOlBM2aNU5H4uHtHpozx51zjnfskGX04e4W8urXTxYilbZ72eTJ%0AklQ7dAhLWH677DJZhFdaeert22UQ8dRT5XuJoEVJKnJFdSIAF3YPHTki083cZt48+RjOgeLCKleW%0AsYIPP5SkVJwVK2SmhRsGiYuqUkUGCD/6yPc0YW8xud27peZ97drhjVFFrahNBK1aycp31wwYA/Tq%0AJVeNbuweysiQOipdujgXQ3q6dPtMnVr841OmSMLwrvB0m5tvljd7X62aRx6RhDt+vCwyVCpMojYR%0AGCOtgkWLXDROEBsry9JnznTJpgke1spA8QUXOFse4OyzZV3Ba6+d/Es7dkwShBvWDvjStq1MBXzl%0AlZN3AZs5U3YZGzFCbkqFUdQmApAB4y1b4KefnI6kkLS0go253eKHH6SSpFPdQoWlp0vp36JbfM6e%0ALV1GbhskLmrUKClK5u1qA/j1V+n2SkpytiSGilpRnQi84wSu6h7q0wdq1nRX91Bmpnx0QyK49lqZ%0AQVF0Tv7kyTKYfMkljoTlt8svl53SvIPGOTlSTC4/X8YFqlVzNj4VlaI6EZx5pnTJu2rAuEoV2d3q%0Af/8L2/LyUmVmSqGzYJRSLq9ateSN8623CrYJ3LmzYO2AK2qLlyAuTkprf/CBzBC6+25p3bz+uuwf%0ArJQDojoReMcJXNUiACkrsHWGo6sAABxOSURBVHu3OwI7elRWPDs1bbQ46emyLN9bm+mtt2SMwO3d%0AQl4jR0q8V18tZQbuvVfGNpRySFQnApBE8OuvsGGD05EUcvHF0kXghu6hr76Cgwfd0S3klZoKLVsW%0AdA9NngydO8sGKpGgXTuZIbZokXwvf/ub0xGpKKeJwI3jBNWrSzXC998/eXZJuGVkyEyh3r2djaOw%0AmBhpFcybJ11Cy5dHTmvA65FH5I/vrbfcUwpDRa2oTwQdOsi6HVclApDZQ5s3yzZ4TsrMlCmbtWo5%0AG0dR3jf+G2+UcYHrr3c2nrK66CJpEYSoiJhSZRH1iSA2VvaddtWAMUiRtcqVne0e2r1bdsVyU7eQ%0A16mnyrqG3bthwACoX9/piJSKWFGfCEDWE/z4o9Q0c43ateWNbsYM51a8zZ8vXVNuTAQgK3VBuomU%0AUgHTREDBOMHixc7GcZK0NFnt5tQOOpmZsqahWzdnXr80V18tg9kDBjgdiVIRTRMBshFQjRou7B4a%0ANEjmuDrRPWStDBT37u3eufnGyPiFVuhUqlw0ESDvc716uXDAuGFD2U7NiUTw008yr9ZN6weUUiER%0AskRgjGlujFlgjFltjPneGHNXMccYY8wLxpj1xpiVxpjOoYqnNMnJUsLGdTtFpqXBqlVUK+t+t+Xl%0AprISSqmQCmWLIBf4s7W2HdADuN0Y067IMZcCbT23UcBLIYynRK4dJ7j8cgDqf/ZZeF83I0Nm5rRp%0AE97XVUqFXcgSgbV2i7V2uefzA8AaoGmRwwYBr1vxFVDbGOPILt3dukHVqi7sHmrRArp2pfWECeFb%0AXJabKzOG+vbV/nelokBYljQaY1oCnYCvizzUFCjc57HRc98JWzgZY0YhLQYaNWrEwoULA4ojOzu7%0AxOeeeWYSH38cy8CBy3we44RTevXi9KVL2dWrF2seeIDchISQvl7NVavovH8/359yCjsC/FkXVtrP%0A3c00dmdEauyRGjfW2pDegHhgGZBWzGMfA+cV+noe0LWk83Xp0sUGasGCBSU+/tBD1sbEWLtvX8Av%0AERr5+XbtXXdZW7myta1aWZuVFdrXe/RRa42xdteuoJyutJ+7m2nszojU2N0cN7DU+nhfDemsIWNM%0AZeA9YJq1tripL5uA5oW+bua5zxEpKdL78sUXTkXggzFsHjxY5rfm5EDPnr63awyGzEzo2lXq5iul%0AKrxQzhoywKvAGmvtsz4O+xAY5pk91APYZ631sbN36PXoIfW/XLeewKtnTymw1r277Gj1xz9Kmehg%0A2rdPFmnpbCGlokYoWwS9gBuAPsaYLM+tnzHmVmPMrZ5jZgE/A+uBicAfQhhPqWrUgHPOceGAcWGN%0AGskV+z33yCbnKSmwKYiNqIULZYN1XT+gVNQI2WCxtfYzoMQpJ55+q9tDFUMgkpPh2Wfh0CGpBu1K%0AlSrB009LyyA9XWrxv/221LYvr8xMyYg9e5b/XEqpiKAri4tITpbNo776yulI/HDllVKmum5duPBC%0A+Oc/y1+gLiNDEkqVKkEJUSnlfpoIiujVS/Y9cXX3UGFnnSXJYPBg6S665ho4cCCwc/36K6xbp+MD%0ASkUZTQRF1KoFSUkuHjAuTkIC/Pe/0l303nvSZfTDD2U/j5aVUCoqaSIoRnKydA0dOeJ0JGVgjLQI%0A5s6FnTtlqXRZi9VlZkLTptLKUEpFDU0ExUhJken6S5c6HUkAeveWKabt2sEVV8C990rJiNLk5cke%0AwBddpGUllIoymgiKcd558jGiuocKa9ZMgv/DH+Cpp2Qq6PbtJT9n+XIpvardQkpFHU0ExahfH9q3%0Aj6AB4+JUrSrrDKZMgS+/hC5d4OuipZ4K8Y4PXHhheOJTSrmGJgIfkpPh88/961VxtWHDJBFUriyb%0A3Lz8cvFTTDMyZJS8YcPwx6iUcpQmAh+SkyE7G7791ulIgiApCZYtk26f226TRWiHDxc8np0tBZZ0%0ANbFSUUkTgQ/ejWoiunuosDp14KOP4NFH4fXX4dxz4Zdf5LFPP5VVdDo+oFRU0kTgQ5Mm0LZtBA8Y%0AFycmBh55BD7+WBaPdekCs2dLt1BcXMEouVIqqoRlY5pIlZws67Py8+U9tMLo10+6iq64Avr3h/h4%0A+Wbj4pyOTCnlgIr09hZ0KSmwdy+sWuV0JCHQqpWMhg8bJiUpMjKcjkgp5RBNBCXwjhNUqO6hwqpX%0Ah9deg2++kTECpVRU8isRGGPuMsbU9Gwg86oxZrkxpsJPMTn1VLlVmAHj4hgju5FV0l5CpaKVvy2C%0AEdba/UBfoA6y4czYkEXlIsnJkgjKW91ZKaXcyt9E4C0+0w94w1r7PaVsOlNRJCdLdYa1a52ORCml%0AQsPfRLDMGJOBJII5xpgEID90YblHSop8rNDdQ0qpqOZvIrgJuA84x1p7CKgMpIcsKhdp0wYaN67A%0AA8ZKqajnbyLoCay11u41xgwFxgD7QheWexgj3UOLFuk4gVKqYvI3EbwEHDLGdAT+DPwEvB6yqFwm%0AJQU2bZLFuEopVdH4mwhyrbUWGASMs9aOBxJCF5a7VPj1BEqpqOZvIjhgjLkfmTY60xgTg4wTRIV2%0A7aBuXR0wVkpVTP4mgmuAI8h6gq1AM+DpkEXlMjExBesJlFKqovErEXje/KcBtYwxA4Aca23UjBGA%0AJIKffpKxAqWUqkj8LTFxNbAEuAq4GvjaGHNlKANzG11PoJSqqPztGnoQWUNwo7V2GNANeCh0YblP%0Ax46QkKADxkqpisffRBBjrd1e6OtdZXhuhRAbK/u2aItAKVXR+Ptm/okxZo4xZrgxZjgwE5gVurDc%0AKSUF1qyR2kNKKVVR+DtY/BdgApDouU2w1t4bysDcyLueYPFiZ+NQSqlg8rsIvbX2PeC9EMbiel26%0AQLVq0j10xRVOR6OUUsFRYiIwxhwAiquwYwBrra0ZkqhcqkoVOPdcHSdQSlUsJXYNWWsTrLU1i7kl%0ARFsS8EpOhhUrYM8epyNRSqngiKqZP8GQkiJVSD//3OlIlFIqODQRlFG3btJFpOsJlFIVRcgSgTFm%0AkjFmuzFmlY/HU40x+4wxWZ7bw6GKJZiqVZNkoOMESqmKIpQtgsnAJaUcs9ham+S5PR7CWIIqJQWW%0ALYPsbKcjUUqp8gtZIrDWfgrsDtX5nZScDHl58MUXTkeilFLlZ2wI9180xrQEPrbWti/msVRkXcJG%0AYDNwj7X2ex/nGQWMAmjUqFGX6dOnBxRPdnY28fHxAT23sEOHYhk48Dyuv34DN930S7nP549gxe4E%0Ajd0ZGnv4uTnu3r17L7PWdi32QWttyG5AS2CVj8dqAvGez/sB6/w5Z5cuXWygFixYEPBzi+rWzdrz%0Azw/a6UoVzNjDTWN3hsYefm6OG1hqfbyvOjZryFq731qb7fl8FlDZGFPfqXjKKjkZvv4aDh92OhKl%0AlCofxxKBMaaxMcZ4Pu/miWWXU/GUVUoKHD0KS5Y4HYlSSpWP37WGysoY8xaQCtQ3xmwEHsGzz7G1%0A9mXgSuA2Y0wucBi41tN8iQi9eoExsp7Au2mNUkpFopAlAmvtdaU8Pg4YF6rXD7U6dSAxUdcTKKUi%0An64sLoeUFJlCevSo05EopVTgNBGUQ3KyDBYvW+Z0JEopFThNBOVw/vnyUbuHlFKRTBNBOTRsCGed%0ApYlAKRXZNBGUU3IyfPaZlJxQSqlIpImgnFJSYP9+2axGKaUikSaCcvKOE+j+BEqpSKWJoJyaNYNW%0ArXScQCkVuTQRBEFKCixeDPn5TkeilFJlp4kgCJKTYdcuWL3a6UiUUqrsNBEEQXKyfOzQwdk4lFIq%0AEJoIguC006BdO6hXD1YVu0OzUkq5lyaCIDAGPvwQqlaFCy+EtWudjkgppfyniSBIWreGefNkwPiC%0AC+CX8OxgqZRS5aaJIIjOPBPmzoVDh6BPH9i40emIlFKqdJoIgiwxETIyYPduaRls3ep0REopVTJN%0ABCHQtSvMmiUtgosugp07nY5IKaV800QQIr16wUcfwfr10Lcv7N3rdERKKVU8TQQh1KcPzJghU0ov%0AvRQOHHA6IqWUOpkmghC79FJ4+2345hsYOFAGkpVSyk00EYTB5ZfDG29IYbrLL4cjR5yOSCmlCmgi%0ACJPrroNXXpEZRVdfDceOOR2RUkoJTQRhNGIEjBsnq5CHDtVdzZRS7lDJ6QCize23w+HD8Je/QFwc%0AvPYaxGg6Vko5SBOBA+65R5LBww9DtWrw0ktSr0gppZygicAhY8bIDKKxYyUZPPusJgOllDM0ETjE%0AGHjySUkG//oX1KgBf/ub01EppaKRJgIHGSNJ4PBh+PvfpWXw4INOR6WUijaaCBxmjIwRHD4s3UXV%0Aq8Po0U5HpZSKJpoIXCA2VmYP5eTAn/4kLYNbb3U6KqVUtNBE4BKVKsG0aZIMbrtNksGNNzodlVIq%0AGugMdhepUgX++1/Z7nLECKlRpJRSoaaJwGXi4uCDD6SM9dCh8L//OR2RUqqi00TgQjVqwMcfQ+fO%0AUpdozhynI1JKVWSaCFyqZk345BNo1w4GD4asrNpOh6SUqqBClgiMMZOMMduNMat8PG6MMS8YY9Yb%0AY1YaYzqHKpZIVaeOVCtt1QpGj05iwADpNtLKpUqpYApli2AycEkJj18KtPXcRgEvhTCWiNWgASxc%0ACEOG/Mby5bKfQfPmcO+98OOPTkenlKoIQpYIrLWfArtLOGQQ8LoVXwG1jTFNQhVPJGvQAG6++Rc2%0AbJAS1j16wD//CWecAcnJ8PrruvOZUipwxlobupMb0xL42FrbvpjHPgbGWms/83w9D7jXWru0mGNH%0AIa0GGjVq1GX69OkBxZOdnU18fHxAz3Va0dh37apCRkYjZs5swqZN1alRI5cLLthGv35bOP30bFcV%0AsKtIP/dIorGHn5vj7t279zJrbddiH7TWhuwGtARW+XjsY+C8Ql/PA7qWds4uXbrYQC1YsCDg5zrN%0AV+z5+dYuWmTtDTdYGxdnLVjbsaO1//63tbt3hzdGXyrizz0SaOzh5+a4gaXWx/uqk7OGNgHNC33d%0AzHOfKgNjCrqHtmyBF1+UkhV33AFNmsCQITB/PuTnOx2pUsqtnEwEHwLDPLOHegD7rLVbHIwn4tWu%0ALeUpli2D5cvh5pth5ky44AJo21bKXm/SVKuUKiKU00ffAr4EzjDGbDTG3GSMudUY4y2nNgv4GVgP%0ATAT+EKpYolGnTrI/8pYtMHUqtGghJa5btICBA3UaqlKqQMiKzllrryvlcQvcHqrXV6JaNekeGjIE%0A1q+HSZNg8mRZudyoEQwfLnWNTj/d6UiVUk7RlcVRpE0b6R4qPA31mWdkGqoxsjZh0SJtKSgVbTQR%0ARKFKlQq6h37/HZ5+GlJTZd/k1FSoXx+uuAJeeQU2bnQ6WqVUqGkiiHJNmsA998CCBbBrF8yYAddc%0AA0uWwMiRsoo5MVFaCwsXamtBqYpIE4E6rmZNKWExYYJ0H333HTz1lLQQnn0WeveGevUgLQ0mTtTW%0AglIVhe5QpoplDLRvL7e//AUOHIB582DWLJg9G95/X47r0AEuvVRuvXpB5crOxq2UKjttESi/JCRI%0AOeziWgvPPaetBaUimbYIVJn5ai3Mnn1ia6F9e2kpPP10Knv3Qq1azsatlCqeJgJVbt7WwuDBYC2s%0AXl2QFP71LzmmTh3ZZKdnT5m22rMnnHkmxGibVCnHaSJQQWUMnH223O65R1oL//nPCg4f7siXX8J7%0A78m0VJDB6e7dC5JD9+5Qt66z8SsVjTQRqJBKSICuXfeQmipfWysb6nz1FXz5pXz8298KiuKdccaJ%0ArYazz5Yiekqp0NFEoMLKGHmzP+MMuPFGue/AAVi6tCAxfPyxlMEAiI+Hbt0kMXhvDRo4Fr5SFZIm%0AAuW4hASZddS7t3xtLfz8c0Fi+PJL+Mc/IC9PHm/d+sTupHbtoHp15+JXKtJpIlCuY4y82bduDUOH%0Ayn2HDkmrwZsYMjOlqqr3+FNPhbPOOvmmYw5KlU4TgYoI1avLBjzJyfK1tbKeYckSWLOm4LZgAeTk%0AFDyvYUOZnVQ0QTRrhqu281TKSZoIVETytgJOPfXE+/Py4LffTkwOa9bA22/D3r0Fx8XHF58gWreW%0AonxKRRP9k1cVSmwstGolt/79C+63FrZtk6Twww8FCWL+fHjjjYLjKleW3dy8SeLvf0/l669lv4ba%0AtcP//SgVDpoIVFQwBho3lpt3UNpr//4Tk8OaNVJC44MP5PHu3eVjgwaSEE4/XZKF9/M2bWQDIKUi%0AlSYCFfVq1pQpqt26nXj/kSMwffoSatfuxo8/wrp1sgbik0/gtddOPLZFi4LEUDhRtGypXU3K/fRP%0AVCkfqlaFU089dHwxXGEHDhQkhsJJYto02Lev4LjKlaWbqnCS8N6aNNEBa+UOmgiUCkBCAnTuLLfC%0ArIWdOwsSROEkkZl54owmkG6lU06Bpk1PvHnvO+UUqFIlfN+Xik6aCJQKImNkLKFBA9mfobD8fCnP%0A7U0QP/0EmzfDpk3w9dfy8ciRk8/ZoMGJyaG4hFGvnrYuVOA0ESgVJjExMpbQogVceOHJj1sLu3dL%0AQvAmiMK3zZtlUd327Sc/t2rVE1sRTZvCc8+l8t//yus1bw6NGmm1V1U8TQRKuYQxcmVfr57sE+3L%0A0aOwZYvvhPHtt1KvCeCqqwqeV7myLKRr3rwgORT9WKuWtiyikSYCpSJMlSrFL6YrzFr46KPPaNHi%0APH7/XVZh//47xz9fvFi6qbz1m7zi430niRYtJJHExYX2+1Php4lAqQrIGKhZM5ekJEhKKv6YvDzY%0AupUTEkXhj99+W3w3VIMGsGMHXHyxdDc1bCi3op83aKAD3ZFCE4FSUSo2tmDQuUeP4o/JyZGWQ9FW%0AxaZNkiR++EFWbBedDeVVp47vRFH085o1tVvKKZoIlFI+xcXJFNc2bXwfYy1kZ0ti2LbtxI+FP//+%0AeynpsXt38eepWlUSQoMGsHx5Kv36SbHBGjXkFsjn1arpALk/NBEopcrFGFlXkZAgRftKc+yYrLUo%0ALll4b4mJe9m+vTYHD8LBg1KG/OBBOHy47PF5k4P34+rV0q1Vu3bBrVatE78uel+1ahW7taKJQCkV%0AVpUry6rqJk18H7NwYRapxSzpzs+XZFA0Qfj7+cGDMuC9Zw/88ousAt+zR2ZilRazPwnjjjtS+egj%0A6RLz3ryJxM00ESilIkZMTEHXTzDl5EiZ8sK3fftOvq/wY5s2FXxduKUycODJ569a9cTEUDRRFP66%0A6H3x8aFvjWgiUEpFvbi4guq0gThyRJLDnDlfc/rp3dm7V1oae/Zwwufer7dulSq3e/bI86z1fe7Y%0A2ILEsH59yccGShOBUkqVk3egu3nzw8fLlvsrP19KoftKGoU/f+yx0MSviUAppRwUE1MwxuBYDM69%0AtFJKKTfQRKCUUlEupInAGHOJMWatMWa9Mea+Yh4fbozZYYzJ8txuDmU8SimlThayMQJjTCwwHrgI%0A2Ah8Y4z50Fq7usihb1tr/xiqOJRSSpUslC2CbsB6a+3P1tqjwHRgUAhfTymlVACMDcWkVMAYcyVw%0AibX2Zs/XNwDdC1/9G2OGA/8H7AB+BEZba38v5lyjgFEAjRo16jJ9+vSAYsrOziY+Pj6g5zpNY3eG%0Axu6MSI3dzXH37t17mbW2a7EPWmtDcgOuBF4p9PUNwLgix9QDqno+vwWYX9p5u3TpYgO1YMGCgJ/r%0ANI3dGRq7MyI1djfHDSy1Pt5XQ9k1tAloXujrZp77CiehXdZa7y6trwBdQhiPUkqpYoRyQdk3QFtj%0AzGlIArgWuL7wAcaYJtbaLZ4vLwPWlHbSZcuW7TTG/BZgTPWBnQE+12kauzM0dmdEauxujtvnnnYh%0ASwTW2lxjzB+BOUAsMMla+70x5nGkifIhcKcx5jIgF9gNDPfjvA0CjckYs9T66iNzOY3dGRq7MyI1%0A9kiNO6QlJqy1s4BZRe57uNDn9wP3hzIGpZRSJdOVxUopFeWiLRFMcDqActDYnaGxOyNSY4/IuEO2%0AjkAppVRkiLYWgVJKqSI0ESilVJSLmkRQWiVUtzLGNDfGLDDGrDbGfG+MucvpmMrCGBNrjPnWGPOx%0A07GUhTGmtjHmXWPMD8aYNcaYnk7H5C9jzGjP38oqY8xbxpg4p2PyxRgzyRiz3RizqtB9dY0xmcaY%0AdZ6PdZyM0RcfsT/t+ZtZaYx53xjj4HYz/ouKRFCoEuqlQDvgOmNMO2ej8lsu8GdrbTugB3B7BMUO%0AcBd+LBR0oeeBT6y1ZwIdiZDvwRjTFLgT6GqtbY+s4bnW2ahKNBm4pMh99wHzrLVtgXmer91oMifH%0Angm0t9YmIvXTImJ6fFQkAiK4Eqq1dou1drnn8wPIG1JTZ6PyjzGmGdAfKR8SMYwxtYBk4FUAa+1R%0Aa+1eZ6Mqk0pANWNMJaA6sNnheHyy1n6KLCYtbBAwxfP5FGBwWIPyU3GxW2szrLW5ni+/QkrruF60%0AJIKmQOGqphuJkDfTwowxLYFOwNfORuK3fwF/BfKdDqSMTkMq4r7m6dZ6xRhTw+mg/GGt3QQ8A2wA%0AtgD7rLUZzkZVZo0KlZ7ZCjRyMphyGAHMdjoIf0RLIoh4xph44D3gbmvtfqfjKY0xZgCw3Vq7zOlY%0AAlAJ6Ay8ZK3tBBzEvd0TJ/D0pw9CktkpQA1jzFBnowqcp2pmxM1xN8Y8iHTrTnM6Fn9ESyIotRKq%0AmxljKiNJYJq1dobT8fipF3CZMeZXpCuujzFmqrMh+W0jsNFa6215vYskhkhwIfCLtXaHtfYYMAM4%0A1+GYymqbMaYJSGFKYLvD8ZSJZ5+VAcAQGyELtaIlERyvhGqMqYIMnn3ocEx+McYYpK96jbX2Wafj%0A8Ze19n5rbTNrbUvk5z3fWhsRV6bW2q3A78aYMzx3XQAU3WLVrTYAPYwx1T1/OxcQIQPdhXwI3Oj5%0A/Ebgfw7GUibGmEuQ7tDLrLWHnI7HX1GRCDyDN95KqGuAd6y13zsbld96IZv69DHGZHlu/ZwOKgrc%0AAUwzxqwEkoAnHY7HL55WzLvAcuA75H/ctWUPjDFvAV8CZxhjNhpjbgLGAhcZY9YhLZyxTsboi4/Y%0AxwEJQKbnf/VlR4P0k5aYUEqpKBcVLQKllFK+aSJQSqkop4lAKaWinCYCpZSKcpoIlFIqymkiUCqM%0AjDGpkVaJVVV8mgiUUirKaSJQqhjGmKHGmCWeRUH/8eyrkG2Mec5T63+eMaaB59gkY8xXhWrQ1/Hc%0A38YYM9cYs8IYs9wY09pz+vhCex1M86wAVsoxmgiUKsIYcxZwDdDLWpsE5AFDgBrAUmvt2cAi4BHP%0AU14H7vXUoP+u0P3TgPHW2o5IvR9vRc1OwN3I3hitkNXjSjmmktMBKOVCFwBdgG88F+vVkMJn+cDb%0AnmOmAjM8exfUttYu8tw/BfivMSYBaGqtfR/AWpsD4DnfEmvtRs/XWUBL4LPQf1tKFU8TgVInM8AU%0Aa+0Ju0sZYx4qclyg9VmOFPo8D/0/VA7TriGlTjYPuNIY0xCO76F7KvL/cqXnmOuBz6y1+4A9xpjz%0APfffACzy7Ca30Rgz2HOOqsaY6mH9LpTyk16JKFWEtXa1MWYMkGGMiQGOAbcjG9R08zy2HRlHACmV%0A/LLnjf5nIN1z/w3Af4wxj3vOcVUYvw2l/KbVR5XykzEm21ob73QcSgWbdg0ppVSU0xaBUkpFOW0R%0AKKVUlNNEoJRSUU4TgVJKRTlNBEopFeU0ESilVJT7fzQlHbGCwGZD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556" y="1585731"/>
            <a:ext cx="4197935" cy="312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97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구름 모양 설명선 4"/>
          <p:cNvSpPr/>
          <p:nvPr/>
        </p:nvSpPr>
        <p:spPr>
          <a:xfrm>
            <a:off x="5775159" y="330009"/>
            <a:ext cx="2777576" cy="1938803"/>
          </a:xfrm>
          <a:prstGeom prst="cloudCallout">
            <a:avLst/>
          </a:prstGeom>
          <a:solidFill>
            <a:srgbClr val="D9DA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대회 결과가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궁금 하군</a:t>
            </a:r>
            <a:r>
              <a:rPr lang="en-US" altLang="ko-KR" b="1" dirty="0" smtClean="0">
                <a:solidFill>
                  <a:schemeClr val="tx1"/>
                </a:solidFill>
              </a:rPr>
              <a:t>… 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</a:rPr>
              <a:t>두근두근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0800" y="457200"/>
            <a:ext cx="425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latin typeface="+mj-ea"/>
                <a:ea typeface="+mj-ea"/>
              </a:rPr>
              <a:t>AI World Cup </a:t>
            </a:r>
            <a:r>
              <a:rPr lang="ko-KR" altLang="en-US" sz="3200" b="1" dirty="0" smtClean="0">
                <a:latin typeface="+mj-ea"/>
                <a:ea typeface="+mj-ea"/>
              </a:rPr>
              <a:t>결과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352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대회 결과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대회 결과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44" y="1450395"/>
            <a:ext cx="7117080" cy="336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액자 4"/>
          <p:cNvSpPr/>
          <p:nvPr/>
        </p:nvSpPr>
        <p:spPr>
          <a:xfrm>
            <a:off x="1226916" y="4247909"/>
            <a:ext cx="6771190" cy="28936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4" name="Picture 10" descr="C:\Users\Affinity\AppData\Local\Microsoft\Windows\INetCache\IE\O5MN9S4V\exclamation_mark_PNG2[1]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068777" y="3455526"/>
            <a:ext cx="381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Affinity\AppData\Local\Microsoft\Windows\INetCache\IE\O5MN9S4V\exclamation_mark_PNG2[1]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256897" y="3479334"/>
            <a:ext cx="381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C:\Users\Affinity\AppData\Local\Microsoft\Windows\INetCache\IE\O5MN9S4V\exclamation_mark_PNG2[1]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442641" y="3515054"/>
            <a:ext cx="381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10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2239966" y="790575"/>
            <a:ext cx="4664075" cy="70076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ko-KR" sz="5400" dirty="0" smtClean="0">
                <a:solidFill>
                  <a:schemeClr val="bg1"/>
                </a:solidFill>
                <a:latin typeface="Myriad Pro" pitchFamily="34" charset="0"/>
                <a:ea typeface="Tmon몬소리 Black" pitchFamily="2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Myriad Pro" pitchFamily="34" charset="0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5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AI World Cup(AI Commentator)</a:t>
            </a:r>
            <a:endParaRPr lang="ko-KR" altLang="en-US" sz="3200" b="1" dirty="0">
              <a:solidFill>
                <a:schemeClr val="tx1"/>
              </a:solidFill>
            </a:endParaRPr>
          </a:p>
          <a:p>
            <a:endParaRPr lang="ko-KR" altLang="en-US" sz="1050" dirty="0">
              <a:latin typeface="Myriad Pro" pitchFamily="34" charset="0"/>
              <a:ea typeface="Tmon몬소리 Black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84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"/>
    </mc:Choice>
    <mc:Fallback>
      <p:transition spd="slow" advTm="50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pPr algn="ctr"/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1200" dirty="0" smtClean="0"/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ko-KR" altLang="en-US" sz="1200" b="1" dirty="0" smtClean="0">
                <a:solidFill>
                  <a:schemeClr val="tx1"/>
                </a:solidFill>
              </a:rPr>
              <a:t>카이스트가 주체하는 </a:t>
            </a:r>
            <a:r>
              <a:rPr lang="ko-KR" altLang="en-US" sz="1200" b="1" dirty="0">
                <a:solidFill>
                  <a:schemeClr val="tx1"/>
                </a:solidFill>
              </a:rPr>
              <a:t>국제 인공지능</a:t>
            </a:r>
            <a:r>
              <a:rPr lang="en-US" altLang="ko-KR" sz="1200" b="1" dirty="0">
                <a:solidFill>
                  <a:schemeClr val="tx1"/>
                </a:solidFill>
              </a:rPr>
              <a:t>(AI) </a:t>
            </a:r>
            <a:r>
              <a:rPr lang="ko-KR" altLang="en-US" sz="1200" b="1" dirty="0">
                <a:solidFill>
                  <a:schemeClr val="tx1"/>
                </a:solidFill>
              </a:rPr>
              <a:t>월드컵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으로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200" b="1" dirty="0" smtClean="0">
                <a:solidFill>
                  <a:schemeClr val="tx1"/>
                </a:solidFill>
              </a:rPr>
              <a:t>대회 </a:t>
            </a:r>
            <a:r>
              <a:rPr lang="ko-KR" altLang="en-US" sz="1200" b="1" dirty="0">
                <a:solidFill>
                  <a:schemeClr val="tx1"/>
                </a:solidFill>
              </a:rPr>
              <a:t>종목은 </a:t>
            </a:r>
            <a:r>
              <a:rPr lang="en-US" altLang="ko-KR" sz="1200" b="1" dirty="0">
                <a:solidFill>
                  <a:schemeClr val="tx1"/>
                </a:solidFill>
              </a:rPr>
              <a:t>AI </a:t>
            </a:r>
            <a:r>
              <a:rPr lang="ko-KR" altLang="en-US" sz="1200" b="1" dirty="0">
                <a:solidFill>
                  <a:schemeClr val="tx1"/>
                </a:solidFill>
              </a:rPr>
              <a:t>축구 경기</a:t>
            </a:r>
            <a:r>
              <a:rPr lang="en-US" altLang="ko-KR" sz="1200" b="1" dirty="0">
                <a:solidFill>
                  <a:schemeClr val="tx1"/>
                </a:solidFill>
              </a:rPr>
              <a:t>, AI </a:t>
            </a:r>
            <a:r>
              <a:rPr lang="ko-KR" altLang="en-US" sz="1200" b="1" dirty="0">
                <a:solidFill>
                  <a:schemeClr val="tx1"/>
                </a:solidFill>
              </a:rPr>
              <a:t>경기 해설자</a:t>
            </a:r>
            <a:r>
              <a:rPr lang="en-US" altLang="ko-KR" sz="1200" b="1" dirty="0">
                <a:solidFill>
                  <a:schemeClr val="tx1"/>
                </a:solidFill>
              </a:rPr>
              <a:t>, AI </a:t>
            </a:r>
            <a:r>
              <a:rPr lang="ko-KR" altLang="en-US" sz="1200" b="1" dirty="0">
                <a:solidFill>
                  <a:schemeClr val="tx1"/>
                </a:solidFill>
              </a:rPr>
              <a:t>저널리스트 총 세 가지로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구성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 smtClean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축구는 </a:t>
            </a:r>
            <a:r>
              <a:rPr lang="en-US" altLang="ko-KR" sz="1000" dirty="0">
                <a:solidFill>
                  <a:schemeClr val="tx1"/>
                </a:solidFill>
              </a:rPr>
              <a:t>Q-Learning(</a:t>
            </a:r>
            <a:r>
              <a:rPr lang="ko-KR" altLang="en-US" sz="1000" dirty="0">
                <a:solidFill>
                  <a:schemeClr val="tx1"/>
                </a:solidFill>
              </a:rPr>
              <a:t>인공지능의 강화학습 방법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000" dirty="0">
                <a:solidFill>
                  <a:schemeClr val="tx1"/>
                </a:solidFill>
              </a:rPr>
              <a:t>등의 기술로 축구 전술을 학습한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개의 인공지능 선수가 전</a:t>
            </a:r>
            <a:r>
              <a:rPr lang="en-US" altLang="ko-KR" sz="1000" dirty="0">
                <a:solidFill>
                  <a:schemeClr val="tx1"/>
                </a:solidFill>
              </a:rPr>
              <a:t>·</a:t>
            </a:r>
            <a:r>
              <a:rPr lang="ko-KR" altLang="en-US" sz="1000" dirty="0">
                <a:solidFill>
                  <a:schemeClr val="tx1"/>
                </a:solidFill>
              </a:rPr>
              <a:t>후반 각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분간 사람의 조작 없이 상대 팀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         골대에 </a:t>
            </a:r>
            <a:r>
              <a:rPr lang="ko-KR" altLang="en-US" sz="1000" dirty="0">
                <a:solidFill>
                  <a:schemeClr val="tx1"/>
                </a:solidFill>
              </a:rPr>
              <a:t>골을 넣어 득점하는 방식으로 </a:t>
            </a:r>
            <a:r>
              <a:rPr lang="ko-KR" altLang="en-US" sz="1000" dirty="0" smtClean="0">
                <a:solidFill>
                  <a:schemeClr val="tx1"/>
                </a:solidFill>
              </a:rPr>
              <a:t>진행된다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/>
            </a:r>
            <a:br>
              <a:rPr lang="ko-KR" altLang="en-US" sz="1000" dirty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 smtClean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경기 해설 종목은 </a:t>
            </a:r>
            <a:r>
              <a:rPr lang="en-US" altLang="ko-KR" sz="1000" dirty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축구의 경기영상을 인공지능이 분석하고 설명하는 분야다</a:t>
            </a:r>
            <a:r>
              <a:rPr lang="en-US" altLang="ko-KR" sz="1000" b="1" dirty="0">
                <a:solidFill>
                  <a:srgbClr val="FF0000"/>
                </a:solidFill>
              </a:rPr>
              <a:t>. </a:t>
            </a:r>
            <a:r>
              <a:rPr lang="ko-KR" altLang="en-US" sz="1000" b="1" dirty="0">
                <a:solidFill>
                  <a:srgbClr val="FF0000"/>
                </a:solidFill>
              </a:rPr>
              <a:t>경기내용의 정확한 표현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선수들의 움직임과 볼의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슈팅 수에 </a:t>
            </a:r>
            <a:r>
              <a:rPr lang="ko-KR" altLang="en-US" sz="1000" b="1" dirty="0">
                <a:solidFill>
                  <a:srgbClr val="FF0000"/>
                </a:solidFill>
              </a:rPr>
              <a:t>따른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경기예측에 </a:t>
            </a:r>
            <a:r>
              <a:rPr lang="ko-KR" altLang="en-US" sz="1000" b="1" dirty="0">
                <a:solidFill>
                  <a:srgbClr val="FF0000"/>
                </a:solidFill>
              </a:rPr>
              <a:t>관한 해설</a:t>
            </a:r>
            <a:r>
              <a:rPr lang="ko-KR" altLang="en-US" sz="1000" dirty="0">
                <a:solidFill>
                  <a:schemeClr val="tx1"/>
                </a:solidFill>
              </a:rPr>
              <a:t> 등이 주요 평가기준이다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 smtClean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기자 종목은 </a:t>
            </a:r>
            <a:r>
              <a:rPr lang="en-US" altLang="ko-KR" sz="1000" dirty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축구 경기내용과 </a:t>
            </a:r>
            <a:r>
              <a:rPr lang="en-US" altLang="ko-KR" sz="1000" dirty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해설을 바탕으로 인공지능이 기자 대신 기사를 작성하는 분야다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93434" y="216695"/>
            <a:ext cx="8757137" cy="421481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3200" dirty="0" smtClean="0"/>
              <a:t>                        </a:t>
            </a:r>
            <a:r>
              <a:rPr lang="en-US" altLang="ko-KR" sz="3200" b="1" dirty="0" smtClean="0"/>
              <a:t>AI </a:t>
            </a:r>
            <a:r>
              <a:rPr lang="ko-KR" altLang="en-US" sz="3200" b="1" dirty="0" smtClean="0"/>
              <a:t>월드컵 소개</a:t>
            </a:r>
            <a:endParaRPr lang="ko-KR" altLang="en-US" sz="3200" b="1" dirty="0"/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3600000">
            <a:off x="5770409" y="1879577"/>
            <a:ext cx="124804" cy="7189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1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1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pic>
        <p:nvPicPr>
          <p:cNvPr id="6" name="[AIWC2019 _ Commentator] GGOBUGI on AMISTA vs mikolez (1).avi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715" y="876784"/>
            <a:ext cx="6584251" cy="2280102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843280" y="2528324"/>
            <a:ext cx="7548880" cy="628561"/>
          </a:xfrm>
          <a:prstGeom prst="frame">
            <a:avLst>
              <a:gd name="adj1" fmla="val 5384"/>
            </a:avLst>
          </a:prstGeom>
          <a:solidFill>
            <a:srgbClr val="FF0000"/>
          </a:solidFill>
          <a:ln w="0" cap="sq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2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72"/>
    </mc:Choice>
    <mc:Fallback>
      <p:transition spd="slow" advTm="4847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1290" objId="6"/>
        <p14:stopEvt time="48472" objId="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2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610824" y="2545661"/>
            <a:ext cx="7922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데이</a:t>
            </a:r>
            <a:r>
              <a:rPr lang="ko-KR" altLang="en-US" sz="6000" dirty="0">
                <a:solidFill>
                  <a:schemeClr val="bg1"/>
                </a:solidFill>
                <a:latin typeface="+mj-ea"/>
              </a:rPr>
              <a:t>터</a:t>
            </a:r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 수집 및 전처리</a:t>
            </a:r>
            <a:endParaRPr lang="ko-KR" altLang="en-US" sz="6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85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0"/>
    </mc:Choice>
    <mc:Fallback>
      <p:transition spd="slow" advTm="389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179023"/>
            <a:ext cx="6561559" cy="48963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200" dirty="0"/>
              <a:t>데이터 수집 </a:t>
            </a:r>
          </a:p>
          <a:p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marL="360000"/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</a:rPr>
              <a:t>데이터 수집 목적</a:t>
            </a:r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&gt;</a:t>
            </a:r>
          </a:p>
          <a:p>
            <a:pPr marL="432000"/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1.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축구경기의 상황 분류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marL="432000"/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2.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해설 스크립트로 사용 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marL="360000"/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marL="360000"/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</a:rPr>
              <a:t>데이터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: 2018 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월드컵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6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월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14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일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~7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월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15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일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총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64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</a:rPr>
              <a:t>경기</a:t>
            </a:r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pPr marL="720000" indent="-180000">
              <a:buFont typeface="Arial" panose="020B0604020202020204" pitchFamily="34" charset="0"/>
              <a:buChar char="•"/>
            </a:pP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해설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스크립트 출처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hlinkClick r:id="rId2"/>
              </a:rPr>
              <a:t> https://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  <a:hlinkClick r:id="rId2"/>
              </a:rPr>
              <a:t>malayalam.news18.com/fifa-world-cup- 2018/commentary/21974/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marL="720000" indent="-18000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marL="720000" indent="-180000">
              <a:buFont typeface="Arial" panose="020B0604020202020204" pitchFamily="34" charset="0"/>
              <a:buChar char="•"/>
            </a:pP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경기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일정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참고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):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  <a:hlinkClick r:id="rId3"/>
              </a:rPr>
              <a:t>https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hlinkClick r:id="rId3"/>
              </a:rPr>
              <a:t>://www.fifa.com/worldcup/matches/#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  <a:hlinkClick r:id="rId3"/>
              </a:rPr>
              <a:t>groupphase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pPr marL="360000"/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&lt;2011~2017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</a:rPr>
              <a:t>유럽 축구</a:t>
            </a:r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&gt;</a:t>
            </a:r>
          </a:p>
          <a:p>
            <a:pPr marL="360000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      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데이터 출처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https://www.kaggle.com/secareanualin/football-events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82" y="1287558"/>
            <a:ext cx="5929884" cy="185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6897" y="871251"/>
            <a:ext cx="761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j-ea"/>
              </a:rPr>
              <a:t>데이터 </a:t>
            </a:r>
            <a:r>
              <a:rPr lang="ko-KR" altLang="en-US" b="1" dirty="0">
                <a:latin typeface="+mj-ea"/>
              </a:rPr>
              <a:t>수집</a:t>
            </a:r>
            <a:r>
              <a:rPr lang="en-US" altLang="ko-KR" b="1" dirty="0">
                <a:latin typeface="+mj-ea"/>
              </a:rPr>
              <a:t>(</a:t>
            </a:r>
            <a:r>
              <a:rPr lang="en-US" altLang="ko-KR" dirty="0">
                <a:latin typeface="+mj-ea"/>
                <a:hlinkClick r:id="rId5"/>
              </a:rPr>
              <a:t>crawling</a:t>
            </a:r>
            <a:r>
              <a:rPr lang="en-US" altLang="ko-KR" b="1" dirty="0">
                <a:latin typeface="+mj-ea"/>
              </a:rPr>
              <a:t>)</a:t>
            </a:r>
            <a:r>
              <a:rPr lang="ko-KR" altLang="en-US" b="1" dirty="0">
                <a:latin typeface="+mj-ea"/>
              </a:rPr>
              <a:t> 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50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68"/>
    </mc:Choice>
    <mc:Fallback>
      <p:transition spd="slow" advTm="2566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09503"/>
            <a:ext cx="6561559" cy="48963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200" dirty="0"/>
              <a:t>데이터 </a:t>
            </a:r>
            <a:r>
              <a:rPr lang="ko-KR" altLang="en-US" sz="3200" dirty="0" smtClean="0"/>
              <a:t>전처리</a:t>
            </a:r>
            <a:endParaRPr lang="ko-KR" altLang="en-US" sz="3200" dirty="0"/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2613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해설 데이터 전처리 </a:t>
            </a:r>
            <a:r>
              <a:rPr lang="en-US" altLang="ko-KR" sz="2400" b="1" dirty="0" smtClean="0">
                <a:latin typeface="+mj-ea"/>
                <a:ea typeface="+mj-ea"/>
              </a:rPr>
              <a:t>flow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051299089"/>
              </p:ext>
            </p:extLst>
          </p:nvPr>
        </p:nvGraphicFramePr>
        <p:xfrm>
          <a:off x="91441" y="1354278"/>
          <a:ext cx="8950960" cy="3705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809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39"/>
    </mc:Choice>
    <mc:Fallback>
      <p:transition spd="slow" advTm="3573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1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>
                <a:solidFill>
                  <a:srgbClr val="041A3E"/>
                </a:solidFill>
                <a:latin typeface="+mn-ea"/>
              </a:rPr>
              <a:t>Nltk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라이브러리의 </a:t>
            </a:r>
            <a:r>
              <a:rPr lang="en-US" altLang="ko-KR" dirty="0" err="1" smtClean="0">
                <a:solidFill>
                  <a:srgbClr val="041A3E"/>
                </a:solidFill>
                <a:latin typeface="+mn-ea"/>
              </a:rPr>
              <a:t>word_tokenize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, </a:t>
            </a:r>
            <a:r>
              <a:rPr lang="en-US" altLang="ko-KR" dirty="0" err="1" smtClean="0">
                <a:solidFill>
                  <a:srgbClr val="041A3E"/>
                </a:solidFill>
                <a:latin typeface="+mn-ea"/>
              </a:rPr>
              <a:t>sent_tokenize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를 통해  단어와 문장 토큰화</a:t>
            </a:r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>
                <a:solidFill>
                  <a:srgbClr val="041A3E"/>
                </a:solidFill>
                <a:latin typeface="+mn-ea"/>
              </a:rPr>
              <a:t>Nltk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stop words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를 통해 </a:t>
            </a:r>
            <a:r>
              <a:rPr lang="ko-KR" altLang="en-US" dirty="0" err="1">
                <a:solidFill>
                  <a:srgbClr val="3333FF"/>
                </a:solidFill>
                <a:latin typeface="+mn-ea"/>
              </a:rPr>
              <a:t>불용어</a:t>
            </a:r>
            <a:r>
              <a:rPr lang="ko-KR" altLang="en-US" dirty="0">
                <a:solidFill>
                  <a:srgbClr val="3333FF"/>
                </a:solidFill>
                <a:latin typeface="+mn-ea"/>
              </a:rPr>
              <a:t> 제거</a:t>
            </a:r>
            <a:endParaRPr lang="en-US" altLang="ko-KR" dirty="0">
              <a:solidFill>
                <a:srgbClr val="3333FF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정규식과 품사 </a:t>
            </a:r>
            <a:r>
              <a:rPr lang="ko-KR" altLang="en-US" dirty="0" err="1" smtClean="0">
                <a:solidFill>
                  <a:srgbClr val="041A3E"/>
                </a:solidFill>
                <a:latin typeface="+mn-ea"/>
              </a:rPr>
              <a:t>태깅을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 통해 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필요 없는 성분 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제거</a:t>
            </a: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>
                <a:solidFill>
                  <a:srgbClr val="041A3E"/>
                </a:solidFill>
                <a:latin typeface="+mn-ea"/>
              </a:rPr>
              <a:t>Keras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라이브러리 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Tokenizer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를 통해 벡터화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/>
            </a:r>
            <a:br>
              <a:rPr lang="en-US" altLang="ko-KR" dirty="0">
                <a:solidFill>
                  <a:srgbClr val="041A3E"/>
                </a:solidFill>
                <a:latin typeface="+mn-ea"/>
              </a:rPr>
            </a:b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벡터화된 자료를 바탕으로 </a:t>
            </a:r>
            <a:r>
              <a:rPr lang="ko-KR" altLang="en-US" dirty="0" smtClean="0">
                <a:solidFill>
                  <a:srgbClr val="3333FF"/>
                </a:solidFill>
                <a:latin typeface="+mn-ea"/>
              </a:rPr>
              <a:t>단어 </a:t>
            </a:r>
            <a:r>
              <a:rPr lang="ko-KR" altLang="en-US" b="1" dirty="0" smtClean="0">
                <a:solidFill>
                  <a:srgbClr val="3333FF"/>
                </a:solidFill>
                <a:latin typeface="+mn-ea"/>
              </a:rPr>
              <a:t>빈도수 추출</a:t>
            </a:r>
            <a:endParaRPr lang="en-US" altLang="ko-KR" b="1" dirty="0" smtClean="0">
              <a:solidFill>
                <a:srgbClr val="3333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xmlns="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7765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/>
              <a:t>데이터 </a:t>
            </a:r>
            <a:r>
              <a:rPr lang="ko-KR" altLang="en-US" sz="3200" dirty="0" smtClean="0"/>
              <a:t>전처리</a:t>
            </a:r>
            <a:r>
              <a:rPr lang="en-US" altLang="ko-KR" sz="3200" dirty="0" smtClean="0"/>
              <a:t>1</a:t>
            </a:r>
            <a:endParaRPr lang="ko-KR" altLang="en-US" sz="3200" dirty="0"/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106218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 err="1" smtClean="0">
                <a:latin typeface="+mj-ea"/>
                <a:ea typeface="+mj-ea"/>
              </a:rPr>
              <a:t>불용어</a:t>
            </a:r>
            <a:r>
              <a:rPr lang="ko-KR" altLang="en-US" sz="2400" b="1" dirty="0" smtClean="0">
                <a:latin typeface="+mj-ea"/>
                <a:ea typeface="+mj-ea"/>
              </a:rPr>
              <a:t> 제거</a:t>
            </a:r>
            <a:r>
              <a:rPr lang="en-US" altLang="ko-KR" sz="2400" b="1" dirty="0" smtClean="0">
                <a:latin typeface="+mj-ea"/>
                <a:ea typeface="+mj-ea"/>
              </a:rPr>
              <a:t>, </a:t>
            </a:r>
            <a:r>
              <a:rPr lang="ko-KR" altLang="en-US" sz="2400" b="1" dirty="0" smtClean="0">
                <a:latin typeface="+mj-ea"/>
                <a:ea typeface="+mj-ea"/>
              </a:rPr>
              <a:t>각 단어 별 빈도수 추출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290" y="2178393"/>
            <a:ext cx="2314110" cy="279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769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84"/>
    </mc:Choice>
    <mc:Fallback>
      <p:transition spd="slow" advTm="3428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7848</TotalTime>
  <Words>1232</Words>
  <Application>Microsoft Office PowerPoint</Application>
  <PresentationFormat>화면 슬라이드 쇼(16:9)</PresentationFormat>
  <Paragraphs>401</Paragraphs>
  <Slides>33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굴림</vt:lpstr>
      <vt:lpstr>Arial</vt:lpstr>
      <vt:lpstr>맑은 고딕</vt:lpstr>
      <vt:lpstr>Tmon몬소리 Black</vt:lpstr>
      <vt:lpstr>Wingdings</vt:lpstr>
      <vt:lpstr>Calibri</vt:lpstr>
      <vt:lpstr>Myriad Pro</vt:lpstr>
      <vt:lpstr>ＭＳ Ｐゴシック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JOJIEUN</dc:creator>
  <cp:lastModifiedBy>Windows User</cp:lastModifiedBy>
  <cp:revision>345</cp:revision>
  <cp:lastPrinted>2015-04-02T13:05:31Z</cp:lastPrinted>
  <dcterms:created xsi:type="dcterms:W3CDTF">2015-03-25T07:37:29Z</dcterms:created>
  <dcterms:modified xsi:type="dcterms:W3CDTF">2019-11-26T16:35:37Z</dcterms:modified>
</cp:coreProperties>
</file>